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1" r:id="rId5"/>
    <p:sldId id="266" r:id="rId6"/>
    <p:sldId id="267" r:id="rId7"/>
    <p:sldId id="271" r:id="rId8"/>
    <p:sldId id="272" r:id="rId9"/>
    <p:sldId id="273" r:id="rId10"/>
    <p:sldId id="278" r:id="rId11"/>
    <p:sldId id="279" r:id="rId12"/>
    <p:sldId id="281" r:id="rId13"/>
    <p:sldId id="282" r:id="rId14"/>
    <p:sldId id="283" r:id="rId15"/>
    <p:sldId id="286" r:id="rId16"/>
    <p:sldId id="284" r:id="rId17"/>
    <p:sldId id="285" r:id="rId18"/>
    <p:sldId id="288"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536" y="1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4951E-C618-4443-8CFC-EF98E97061DA}" type="datetimeFigureOut">
              <a:rPr lang="nl-NL" smtClean="0"/>
              <a:t>07-10-16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BEBB25-CFDE-4F47-A889-D66DD17ACACB}" type="slidenum">
              <a:rPr lang="nl-NL" smtClean="0"/>
              <a:t>‹nr.›</a:t>
            </a:fld>
            <a:endParaRPr lang="nl-NL"/>
          </a:p>
        </p:txBody>
      </p:sp>
    </p:spTree>
    <p:extLst>
      <p:ext uri="{BB962C8B-B14F-4D97-AF65-F5344CB8AC3E}">
        <p14:creationId xmlns:p14="http://schemas.microsoft.com/office/powerpoint/2010/main" val="2646526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D26F7CD6-B87C-5448-B2A5-38A74901A749}" type="slidenum">
              <a:rPr lang="nl-NL" sz="1200">
                <a:latin typeface="Arial" charset="0"/>
              </a:rPr>
              <a:pPr eaLnBrk="1" hangingPunct="1"/>
              <a:t>10</a:t>
            </a:fld>
            <a:endParaRPr lang="nl-NL" sz="1200">
              <a:latin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3EA3B69-6DE8-6E44-A5F6-1CB1F4CA30F0}" type="slidenum">
              <a:rPr lang="nl-NL" sz="1200">
                <a:latin typeface="Arial" charset="0"/>
              </a:rPr>
              <a:pPr eaLnBrk="1" hangingPunct="1"/>
              <a:t>11</a:t>
            </a:fld>
            <a:endParaRPr lang="nl-NL" sz="1200">
              <a:latin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CA65348-F366-1F47-950A-B6ADC8D8C197}" type="slidenum">
              <a:rPr lang="nl-NL" sz="1200">
                <a:latin typeface="Arial" charset="0"/>
              </a:rPr>
              <a:pPr eaLnBrk="1" hangingPunct="1"/>
              <a:t>12</a:t>
            </a:fld>
            <a:endParaRPr lang="nl-NL" sz="1200">
              <a:latin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0D00116-771B-1148-809D-0BF1292591F0}" type="slidenum">
              <a:rPr lang="nl-NL" sz="1200">
                <a:latin typeface="Arial" charset="0"/>
              </a:rPr>
              <a:pPr eaLnBrk="1" hangingPunct="1"/>
              <a:t>13</a:t>
            </a:fld>
            <a:endParaRPr lang="nl-NL" sz="1200">
              <a:latin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1198D7AC-A4FD-5548-BB1E-A7CA1FDE7217}" type="slidenum">
              <a:rPr lang="nl-NL" sz="1200">
                <a:latin typeface="Arial" charset="0"/>
              </a:rPr>
              <a:pPr eaLnBrk="1" hangingPunct="1"/>
              <a:t>14</a:t>
            </a:fld>
            <a:endParaRPr lang="nl-NL" sz="1200">
              <a:latin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500"/>
              </a:spcBef>
              <a:spcAft>
                <a:spcPts val="500"/>
              </a:spcAft>
            </a:pPr>
            <a:r>
              <a:rPr lang="nl-NL">
                <a:latin typeface="Arial" charset="0"/>
                <a:ea typeface="ＭＳ Ｐゴシック" charset="0"/>
                <a:cs typeface="ＭＳ Ｐゴシック" charset="0"/>
              </a:rPr>
              <a:t>. Van Jaufre Rudel (1e helft twaalfde eeuw), een edelman uit Blaye (ten noorden van Bordeaux), wordt verteld dat hij verliefd was op de gravin van Tripoli, zonder haar echter ooit te hebben gezien, alleen vanwege de verhalen die hij over haar had horen vertellen van pelgrims uit Antiochië. Hij maakte vele "vers" (gedichten) over haar, "met mooie melodieën maar met slechte woorden".</a:t>
            </a:r>
          </a:p>
          <a:p>
            <a:pPr eaLnBrk="1" hangingPunct="1">
              <a:spcBef>
                <a:spcPts val="500"/>
              </a:spcBef>
              <a:spcAft>
                <a:spcPts val="500"/>
              </a:spcAft>
            </a:pPr>
            <a:r>
              <a:rPr lang="nl-NL">
                <a:latin typeface="Arial" charset="0"/>
                <a:ea typeface="ＭＳ Ｐゴシック" charset="0"/>
                <a:cs typeface="ＭＳ Ｐゴシック" charset="0"/>
              </a:rPr>
              <a:t>"Omdat hij haar wilde zien, ging hij op kruistocht. Aan boord van het schip werd hij ziek, en zo goed als dood werd hij in Tripoli naar een herberg gebracht. Men liet de gravin van zijn aanwezigheid weten; en zij kwam naar hem toe, aan zijn bed, en nam hem in haar armen. Hij wist dat het de gravin was en direct herstelden zijn oog en reuk [kwam hij tot bewustzijn]. En hij prees God omdat deze hem in leven had gelaten totdat hij haar had gezien. En aldus stierf hij in haar armen. Zij liet hem met veel eerbetoon begraven in het huis van de Tempel, en dezelfde dag nog ging zij in een klooster vanwege het verdriet dat ze om zijn dood had."</a:t>
            </a:r>
          </a:p>
          <a:p>
            <a:pPr eaLnBrk="1" hangingPunct="1"/>
            <a:endParaRPr lang="nl-NL">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Titelstijl van model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07-10-16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07-10-16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Titelstijl van model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07-10-16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nl-NL"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nl-NL"/>
          </a:p>
        </p:txBody>
      </p:sp>
      <p:sp>
        <p:nvSpPr>
          <p:cNvPr id="6" name="Rectangle 8"/>
          <p:cNvSpPr>
            <a:spLocks noGrp="1" noChangeArrowheads="1"/>
          </p:cNvSpPr>
          <p:nvPr>
            <p:ph type="ftr" sz="quarter" idx="11"/>
          </p:nvPr>
        </p:nvSpPr>
        <p:spPr>
          <a:ln/>
        </p:spPr>
        <p:txBody>
          <a:bodyPr/>
          <a:lstStyle>
            <a:lvl1pPr>
              <a:defRPr/>
            </a:lvl1pPr>
          </a:lstStyle>
          <a:p>
            <a:pPr>
              <a:defRPr/>
            </a:pPr>
            <a:endParaRPr lang="nl-NL"/>
          </a:p>
        </p:txBody>
      </p:sp>
      <p:sp>
        <p:nvSpPr>
          <p:cNvPr id="7" name="Rectangle 9"/>
          <p:cNvSpPr>
            <a:spLocks noGrp="1" noChangeArrowheads="1"/>
          </p:cNvSpPr>
          <p:nvPr>
            <p:ph type="sldNum" sz="quarter" idx="12"/>
          </p:nvPr>
        </p:nvSpPr>
        <p:spPr>
          <a:ln/>
        </p:spPr>
        <p:txBody>
          <a:bodyPr/>
          <a:lstStyle>
            <a:lvl1pPr>
              <a:defRPr/>
            </a:lvl1pPr>
          </a:lstStyle>
          <a:p>
            <a:pPr>
              <a:defRPr/>
            </a:pPr>
            <a:fld id="{9310DC81-5E99-4D43-8790-79E758763EE7}" type="slidenum">
              <a:rPr lang="nl-NL"/>
              <a:pPr>
                <a:defRPr/>
              </a:pPr>
              <a:t>‹nr.›</a:t>
            </a:fld>
            <a:endParaRPr lang="nl-NL"/>
          </a:p>
        </p:txBody>
      </p:sp>
    </p:spTree>
    <p:extLst>
      <p:ext uri="{BB962C8B-B14F-4D97-AF65-F5344CB8AC3E}">
        <p14:creationId xmlns:p14="http://schemas.microsoft.com/office/powerpoint/2010/main" val="2160177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nl-NL" smtClean="0"/>
              <a:t>Click to edit Master title style</a:t>
            </a:r>
            <a:endParaRPr lang="en-US"/>
          </a:p>
        </p:txBody>
      </p:sp>
      <p:sp>
        <p:nvSpPr>
          <p:cNvPr id="3" name="ClipArt Placeholder 2"/>
          <p:cNvSpPr>
            <a:spLocks noGrp="1"/>
          </p:cNvSpPr>
          <p:nvPr>
            <p:ph type="clipArt" sz="half" idx="1"/>
          </p:nvPr>
        </p:nvSpPr>
        <p:spPr>
          <a:xfrm>
            <a:off x="457200" y="1600200"/>
            <a:ext cx="4038600" cy="44958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4958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nl-NL"/>
          </a:p>
        </p:txBody>
      </p:sp>
      <p:sp>
        <p:nvSpPr>
          <p:cNvPr id="6" name="Rectangle 8"/>
          <p:cNvSpPr>
            <a:spLocks noGrp="1" noChangeArrowheads="1"/>
          </p:cNvSpPr>
          <p:nvPr>
            <p:ph type="ftr" sz="quarter" idx="11"/>
          </p:nvPr>
        </p:nvSpPr>
        <p:spPr>
          <a:ln/>
        </p:spPr>
        <p:txBody>
          <a:bodyPr/>
          <a:lstStyle>
            <a:lvl1pPr>
              <a:defRPr/>
            </a:lvl1pPr>
          </a:lstStyle>
          <a:p>
            <a:pPr>
              <a:defRPr/>
            </a:pPr>
            <a:endParaRPr lang="nl-NL"/>
          </a:p>
        </p:txBody>
      </p:sp>
      <p:sp>
        <p:nvSpPr>
          <p:cNvPr id="7" name="Rectangle 9"/>
          <p:cNvSpPr>
            <a:spLocks noGrp="1" noChangeArrowheads="1"/>
          </p:cNvSpPr>
          <p:nvPr>
            <p:ph type="sldNum" sz="quarter" idx="12"/>
          </p:nvPr>
        </p:nvSpPr>
        <p:spPr>
          <a:ln/>
        </p:spPr>
        <p:txBody>
          <a:bodyPr/>
          <a:lstStyle>
            <a:lvl1pPr>
              <a:defRPr/>
            </a:lvl1pPr>
          </a:lstStyle>
          <a:p>
            <a:pPr>
              <a:defRPr/>
            </a:pPr>
            <a:fld id="{E89DBD2C-298A-1B4B-BE27-7B54CEBD4DBC}" type="slidenum">
              <a:rPr lang="nl-NL"/>
              <a:pPr>
                <a:defRPr/>
              </a:pPr>
              <a:t>‹nr.›</a:t>
            </a:fld>
            <a:endParaRPr lang="nl-NL"/>
          </a:p>
        </p:txBody>
      </p:sp>
    </p:spTree>
    <p:extLst>
      <p:ext uri="{BB962C8B-B14F-4D97-AF65-F5344CB8AC3E}">
        <p14:creationId xmlns:p14="http://schemas.microsoft.com/office/powerpoint/2010/main" val="2974575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nl-NL"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nl-NL"/>
          </a:p>
        </p:txBody>
      </p:sp>
      <p:sp>
        <p:nvSpPr>
          <p:cNvPr id="6" name="Rectangle 8"/>
          <p:cNvSpPr>
            <a:spLocks noGrp="1" noChangeArrowheads="1"/>
          </p:cNvSpPr>
          <p:nvPr>
            <p:ph type="ftr" sz="quarter" idx="11"/>
          </p:nvPr>
        </p:nvSpPr>
        <p:spPr>
          <a:ln/>
        </p:spPr>
        <p:txBody>
          <a:bodyPr/>
          <a:lstStyle>
            <a:lvl1pPr>
              <a:defRPr/>
            </a:lvl1pPr>
          </a:lstStyle>
          <a:p>
            <a:pPr>
              <a:defRPr/>
            </a:pPr>
            <a:endParaRPr lang="nl-NL"/>
          </a:p>
        </p:txBody>
      </p:sp>
      <p:sp>
        <p:nvSpPr>
          <p:cNvPr id="7" name="Rectangle 9"/>
          <p:cNvSpPr>
            <a:spLocks noGrp="1" noChangeArrowheads="1"/>
          </p:cNvSpPr>
          <p:nvPr>
            <p:ph type="sldNum" sz="quarter" idx="12"/>
          </p:nvPr>
        </p:nvSpPr>
        <p:spPr>
          <a:ln/>
        </p:spPr>
        <p:txBody>
          <a:bodyPr/>
          <a:lstStyle>
            <a:lvl1pPr>
              <a:defRPr/>
            </a:lvl1pPr>
          </a:lstStyle>
          <a:p>
            <a:pPr>
              <a:defRPr/>
            </a:pPr>
            <a:fld id="{58A9CE89-2326-664F-8C91-0B4D38B3AA3A}" type="slidenum">
              <a:rPr lang="nl-NL"/>
              <a:pPr>
                <a:defRPr/>
              </a:pPr>
              <a:t>‹nr.›</a:t>
            </a:fld>
            <a:endParaRPr lang="nl-NL"/>
          </a:p>
        </p:txBody>
      </p:sp>
    </p:spTree>
    <p:extLst>
      <p:ext uri="{BB962C8B-B14F-4D97-AF65-F5344CB8AC3E}">
        <p14:creationId xmlns:p14="http://schemas.microsoft.com/office/powerpoint/2010/main" val="162011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07-10-16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6BFECD78-3C8E-49F2-8FAB-59489D168ABB}" type="datetimeFigureOut">
              <a:rPr lang="en-US" smtClean="0"/>
              <a:t>07-10-16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07-10-16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07-10-16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07-10-16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07-10-16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07-10-16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07-10-16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07-10-16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‹nr.›</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6UxtRLC7rsM&amp;feature=related" TargetMode="External"/><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hyperlink" Target="http://static.digischool.nl/mu/leerlingen/geschiedenis/middeleeuwen/instrumenten.htm" TargetMode="External"/><Relationship Id="rId4" Type="http://schemas.openxmlformats.org/officeDocument/2006/relationships/hyperlink" Target="https://www.youtube.com/watch?t=81&amp;v=AO6Hsf3xeuM" TargetMode="External"/><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Tme4c-p6IM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heureka-leipzig.de/Veste/Vaganten/a_MG.gif" TargetMode="Externa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ekqud-5vgU" TargetMode="External"/><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hyperlink" Target="https://www.youtube.com/watch?v=kK4-IELE8i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funprox.com/images/bosch.jpg" TargetMode="Externa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latin typeface="Arial"/>
                <a:cs typeface="Arial"/>
              </a:rPr>
              <a:t>Muziek </a:t>
            </a:r>
            <a:r>
              <a:rPr lang="nl-NL" b="1" u="sng" dirty="0" smtClean="0">
                <a:latin typeface="Arial"/>
                <a:cs typeface="Arial"/>
              </a:rPr>
              <a:t>buiten</a:t>
            </a:r>
            <a:r>
              <a:rPr lang="nl-NL" dirty="0" smtClean="0">
                <a:latin typeface="Arial"/>
                <a:cs typeface="Arial"/>
              </a:rPr>
              <a:t> de kerk</a:t>
            </a:r>
            <a:endParaRPr lang="nl-NL" dirty="0">
              <a:latin typeface="Arial"/>
              <a:cs typeface="Arial"/>
            </a:endParaRPr>
          </a:p>
        </p:txBody>
      </p:sp>
      <p:sp>
        <p:nvSpPr>
          <p:cNvPr id="3" name="Subtitel 2"/>
          <p:cNvSpPr>
            <a:spLocks noGrp="1"/>
          </p:cNvSpPr>
          <p:nvPr>
            <p:ph type="subTitle" idx="1"/>
          </p:nvPr>
        </p:nvSpPr>
        <p:spPr/>
        <p:txBody>
          <a:bodyPr/>
          <a:lstStyle/>
          <a:p>
            <a:r>
              <a:rPr lang="nl-NL" dirty="0" smtClean="0">
                <a:latin typeface="Arial"/>
                <a:cs typeface="Arial"/>
              </a:rPr>
              <a:t>Wereldlijke muziek in de middeleeuwen</a:t>
            </a:r>
            <a:endParaRPr lang="nl-NL" dirty="0">
              <a:latin typeface="Arial"/>
              <a:cs typeface="Arial"/>
            </a:endParaRPr>
          </a:p>
        </p:txBody>
      </p:sp>
      <p:pic>
        <p:nvPicPr>
          <p:cNvPr id="4" name="Afbeelding 3"/>
          <p:cNvPicPr>
            <a:picLocks noChangeAspect="1"/>
          </p:cNvPicPr>
          <p:nvPr/>
        </p:nvPicPr>
        <p:blipFill>
          <a:blip r:embed="rId2">
            <a:alphaModFix amt="50000"/>
          </a:blip>
          <a:stretch>
            <a:fillRect/>
          </a:stretch>
        </p:blipFill>
        <p:spPr>
          <a:xfrm>
            <a:off x="1371600" y="1"/>
            <a:ext cx="6400800" cy="6858000"/>
          </a:xfrm>
          <a:prstGeom prst="rect">
            <a:avLst/>
          </a:prstGeom>
        </p:spPr>
      </p:pic>
    </p:spTree>
    <p:extLst>
      <p:ext uri="{BB962C8B-B14F-4D97-AF65-F5344CB8AC3E}">
        <p14:creationId xmlns:p14="http://schemas.microsoft.com/office/powerpoint/2010/main" val="10072347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4800" y="762000"/>
            <a:ext cx="3733800" cy="914400"/>
          </a:xfrm>
        </p:spPr>
        <p:txBody>
          <a:bodyPr>
            <a:normAutofit fontScale="90000"/>
          </a:bodyPr>
          <a:lstStyle/>
          <a:p>
            <a:pPr eaLnBrk="1" hangingPunct="1">
              <a:defRPr/>
            </a:pPr>
            <a:r>
              <a:rPr lang="nl-NL" sz="4000">
                <a:latin typeface="Tahoma" charset="0"/>
                <a:ea typeface="ＭＳ Ｐゴシック" charset="0"/>
                <a:cs typeface="ＭＳ Ｐゴシック" charset="0"/>
              </a:rPr>
              <a:t>Rondtrekkende </a:t>
            </a:r>
            <a:br>
              <a:rPr lang="nl-NL" sz="4000">
                <a:latin typeface="Tahoma" charset="0"/>
                <a:ea typeface="ＭＳ Ｐゴシック" charset="0"/>
                <a:cs typeface="ＭＳ Ｐゴシック" charset="0"/>
              </a:rPr>
            </a:br>
            <a:r>
              <a:rPr lang="nl-NL" sz="4000">
                <a:latin typeface="Tahoma" charset="0"/>
                <a:ea typeface="ＭＳ Ｐゴシック" charset="0"/>
                <a:cs typeface="ＭＳ Ｐゴシック" charset="0"/>
              </a:rPr>
              <a:t>muzikanten</a:t>
            </a:r>
          </a:p>
        </p:txBody>
      </p:sp>
      <p:sp>
        <p:nvSpPr>
          <p:cNvPr id="101379" name="Rectangle 3"/>
          <p:cNvSpPr>
            <a:spLocks noGrp="1" noChangeArrowheads="1"/>
          </p:cNvSpPr>
          <p:nvPr>
            <p:ph type="body" sz="half" idx="1"/>
          </p:nvPr>
        </p:nvSpPr>
        <p:spPr>
          <a:xfrm>
            <a:off x="304800" y="2266950"/>
            <a:ext cx="3810000" cy="4114800"/>
          </a:xfrm>
        </p:spPr>
        <p:txBody>
          <a:bodyPr/>
          <a:lstStyle/>
          <a:p>
            <a:pPr eaLnBrk="1" hangingPunct="1">
              <a:defRPr/>
            </a:pPr>
            <a:r>
              <a:rPr lang="nl-NL" sz="2400">
                <a:latin typeface="Bookman Old Style" charset="0"/>
                <a:ea typeface="ＭＳ Ｐゴシック" charset="0"/>
                <a:cs typeface="ＭＳ Ｐゴシック" charset="0"/>
              </a:rPr>
              <a:t>Zuidfrankrijk: troubadours</a:t>
            </a:r>
          </a:p>
          <a:p>
            <a:pPr eaLnBrk="1" hangingPunct="1">
              <a:defRPr/>
            </a:pPr>
            <a:endParaRPr lang="nl-NL" sz="2400">
              <a:latin typeface="Bookman Old Style" charset="0"/>
              <a:ea typeface="ＭＳ Ｐゴシック" charset="0"/>
              <a:cs typeface="ＭＳ Ｐゴシック" charset="0"/>
            </a:endParaRPr>
          </a:p>
          <a:p>
            <a:pPr eaLnBrk="1" hangingPunct="1">
              <a:defRPr/>
            </a:pPr>
            <a:r>
              <a:rPr lang="nl-NL" sz="2400">
                <a:latin typeface="Bookman Old Style" charset="0"/>
                <a:ea typeface="ＭＳ Ｐゴシック" charset="0"/>
                <a:cs typeface="ＭＳ Ｐゴシック" charset="0"/>
              </a:rPr>
              <a:t>Noord-Frankrijk : trouvères</a:t>
            </a:r>
          </a:p>
          <a:p>
            <a:pPr eaLnBrk="1" hangingPunct="1">
              <a:defRPr/>
            </a:pPr>
            <a:endParaRPr lang="nl-NL" sz="2400">
              <a:latin typeface="Bookman Old Style" charset="0"/>
              <a:ea typeface="ＭＳ Ｐゴシック" charset="0"/>
              <a:cs typeface="ＭＳ Ｐゴシック" charset="0"/>
            </a:endParaRPr>
          </a:p>
          <a:p>
            <a:pPr eaLnBrk="1" hangingPunct="1">
              <a:defRPr/>
            </a:pPr>
            <a:r>
              <a:rPr lang="nl-NL" sz="2400">
                <a:latin typeface="Bookman Old Style" charset="0"/>
                <a:ea typeface="ＭＳ Ｐゴシック" charset="0"/>
                <a:cs typeface="ＭＳ Ｐゴシック" charset="0"/>
              </a:rPr>
              <a:t>Duitsland: Minnesänger</a:t>
            </a:r>
            <a:endParaRPr lang="nl-NL" sz="2000" b="1">
              <a:latin typeface="Tahoma" charset="0"/>
              <a:ea typeface="ＭＳ Ｐゴシック" charset="0"/>
              <a:cs typeface="ＭＳ Ｐゴシック" charset="0"/>
            </a:endParaRPr>
          </a:p>
        </p:txBody>
      </p:sp>
      <p:sp>
        <p:nvSpPr>
          <p:cNvPr id="53251" name="Rectangle 4"/>
          <p:cNvSpPr>
            <a:spLocks noChangeArrowheads="1"/>
          </p:cNvSpPr>
          <p:nvPr/>
        </p:nvSpPr>
        <p:spPr bwMode="auto">
          <a:xfrm>
            <a:off x="2998788" y="1628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53252" name="Picture 5" descr="troubadou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533400"/>
            <a:ext cx="42767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5799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nl-NL">
                <a:latin typeface="Tahoma" charset="0"/>
                <a:ea typeface="ＭＳ Ｐゴシック" charset="0"/>
                <a:cs typeface="ＭＳ Ｐゴシック" charset="0"/>
              </a:rPr>
              <a:t>Positie van de troubadours</a:t>
            </a:r>
          </a:p>
        </p:txBody>
      </p:sp>
      <p:sp>
        <p:nvSpPr>
          <p:cNvPr id="104451" name="Rectangle 3"/>
          <p:cNvSpPr>
            <a:spLocks noGrp="1" noChangeArrowheads="1"/>
          </p:cNvSpPr>
          <p:nvPr>
            <p:ph type="body" sz="half" idx="1"/>
          </p:nvPr>
        </p:nvSpPr>
        <p:spPr>
          <a:xfrm>
            <a:off x="457200" y="1600200"/>
            <a:ext cx="4033838" cy="4495800"/>
          </a:xfrm>
        </p:spPr>
        <p:txBody>
          <a:bodyPr/>
          <a:lstStyle/>
          <a:p>
            <a:pPr eaLnBrk="1" hangingPunct="1">
              <a:defRPr/>
            </a:pPr>
            <a:r>
              <a:rPr lang="nl-NL" sz="2800" dirty="0">
                <a:latin typeface="Tahoma" charset="0"/>
                <a:ea typeface="ＭＳ Ｐゴシック" charset="0"/>
                <a:cs typeface="ＭＳ Ｐゴシック" charset="0"/>
              </a:rPr>
              <a:t>vaak van adellijke komaf</a:t>
            </a:r>
          </a:p>
          <a:p>
            <a:pPr eaLnBrk="1" hangingPunct="1">
              <a:defRPr/>
            </a:pPr>
            <a:r>
              <a:rPr lang="nl-NL" sz="2800" dirty="0">
                <a:latin typeface="Tahoma" charset="0"/>
                <a:ea typeface="ＭＳ Ｐゴシック" charset="0"/>
                <a:cs typeface="ＭＳ Ｐゴシック" charset="0"/>
              </a:rPr>
              <a:t>opleiding in kloosters</a:t>
            </a:r>
          </a:p>
          <a:p>
            <a:pPr eaLnBrk="1" hangingPunct="1">
              <a:defRPr/>
            </a:pPr>
            <a:r>
              <a:rPr lang="nl-NL" sz="2800" dirty="0">
                <a:latin typeface="Tahoma" charset="0"/>
                <a:ea typeface="ＭＳ Ｐゴシック" charset="0"/>
                <a:cs typeface="ＭＳ Ｐゴシック" charset="0"/>
              </a:rPr>
              <a:t>hoogtepunt tussen 1150 en 1250</a:t>
            </a:r>
          </a:p>
          <a:p>
            <a:pPr eaLnBrk="1" hangingPunct="1">
              <a:defRPr/>
            </a:pPr>
            <a:r>
              <a:rPr lang="en-US" sz="2800" dirty="0" err="1">
                <a:latin typeface="Tahoma" charset="0"/>
                <a:ea typeface="ＭＳ Ｐゴシック" charset="0"/>
                <a:cs typeface="ＭＳ Ｐゴシック" charset="0"/>
              </a:rPr>
              <a:t>teksten</a:t>
            </a:r>
            <a:r>
              <a:rPr lang="en-US" sz="2800" dirty="0">
                <a:latin typeface="Tahoma" charset="0"/>
                <a:ea typeface="ＭＳ Ｐゴシック" charset="0"/>
                <a:cs typeface="ＭＳ Ｐゴシック" charset="0"/>
              </a:rPr>
              <a:t> en </a:t>
            </a:r>
            <a:r>
              <a:rPr lang="en-US" sz="2800" dirty="0" err="1">
                <a:latin typeface="Tahoma" charset="0"/>
                <a:ea typeface="ＭＳ Ｐゴシック" charset="0"/>
                <a:cs typeface="ＭＳ Ｐゴシック" charset="0"/>
              </a:rPr>
              <a:t>melodie</a:t>
            </a:r>
            <a:r>
              <a:rPr lang="en-US" sz="2800" dirty="0">
                <a:latin typeface="Tahoma" charset="0"/>
                <a:ea typeface="ＭＳ Ｐゴシック" charset="0"/>
                <a:cs typeface="ＭＳ Ｐゴシック" charset="0"/>
              </a:rPr>
              <a:t> </a:t>
            </a:r>
            <a:r>
              <a:rPr lang="en-US" sz="2800" dirty="0" err="1">
                <a:latin typeface="Tahoma" charset="0"/>
                <a:ea typeface="ＭＳ Ｐゴシック" charset="0"/>
                <a:cs typeface="ＭＳ Ｐゴシック" charset="0"/>
              </a:rPr>
              <a:t>vaak</a:t>
            </a:r>
            <a:r>
              <a:rPr lang="en-US" sz="2800" dirty="0">
                <a:latin typeface="Tahoma" charset="0"/>
                <a:ea typeface="ＭＳ Ｐゴシック" charset="0"/>
                <a:cs typeface="ＭＳ Ｐゴシック" charset="0"/>
              </a:rPr>
              <a:t> </a:t>
            </a:r>
            <a:r>
              <a:rPr lang="en-US" sz="2800" dirty="0" err="1" smtClean="0">
                <a:latin typeface="Tahoma" charset="0"/>
                <a:ea typeface="ＭＳ Ｐゴシック" charset="0"/>
                <a:cs typeface="ＭＳ Ｐゴシック" charset="0"/>
              </a:rPr>
              <a:t>opgeschreven</a:t>
            </a:r>
            <a:endParaRPr lang="en-US" sz="2800" dirty="0" smtClean="0">
              <a:latin typeface="Tahoma" charset="0"/>
              <a:ea typeface="ＭＳ Ｐゴシック" charset="0"/>
              <a:cs typeface="ＭＳ Ｐゴシック" charset="0"/>
            </a:endParaRPr>
          </a:p>
          <a:p>
            <a:pPr eaLnBrk="1" hangingPunct="1">
              <a:defRPr/>
            </a:pPr>
            <a:r>
              <a:rPr lang="en-US" sz="2800" dirty="0" err="1">
                <a:latin typeface="Tahoma" charset="0"/>
                <a:ea typeface="ＭＳ Ｐゴシック" charset="0"/>
                <a:cs typeface="ＭＳ Ｐゴシック" charset="0"/>
              </a:rPr>
              <a:t>e</a:t>
            </a:r>
            <a:r>
              <a:rPr lang="en-US" sz="2800" dirty="0" err="1" smtClean="0">
                <a:latin typeface="Tahoma" charset="0"/>
                <a:ea typeface="ＭＳ Ｐゴシック" charset="0"/>
                <a:cs typeface="ＭＳ Ｐゴシック" charset="0"/>
              </a:rPr>
              <a:t>erste</a:t>
            </a:r>
            <a:r>
              <a:rPr lang="en-US" sz="2800" dirty="0" smtClean="0">
                <a:latin typeface="Tahoma" charset="0"/>
                <a:ea typeface="ＭＳ Ｐゴシック" charset="0"/>
                <a:cs typeface="ＭＳ Ｐゴシック" charset="0"/>
              </a:rPr>
              <a:t> “singer-songwriters”</a:t>
            </a:r>
            <a:endParaRPr lang="nl-NL" sz="2800" dirty="0">
              <a:latin typeface="Tahoma" charset="0"/>
              <a:ea typeface="ＭＳ Ｐゴシック" charset="0"/>
              <a:cs typeface="ＭＳ Ｐゴシック" charset="0"/>
            </a:endParaRPr>
          </a:p>
        </p:txBody>
      </p:sp>
      <p:pic>
        <p:nvPicPr>
          <p:cNvPr id="55299" name="Picture 4" descr="troubadou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2133600"/>
            <a:ext cx="44196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5208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762000" y="0"/>
            <a:ext cx="7772400" cy="1143000"/>
          </a:xfrm>
        </p:spPr>
        <p:txBody>
          <a:bodyPr/>
          <a:lstStyle/>
          <a:p>
            <a:pPr eaLnBrk="1" hangingPunct="1">
              <a:defRPr/>
            </a:pPr>
            <a:r>
              <a:rPr lang="nl-NL">
                <a:latin typeface="Tahoma" charset="0"/>
                <a:ea typeface="ＭＳ Ｐゴシック" charset="0"/>
                <a:cs typeface="ＭＳ Ｐゴシック" charset="0"/>
              </a:rPr>
              <a:t>Muziek van de troubadours</a:t>
            </a:r>
          </a:p>
        </p:txBody>
      </p:sp>
      <p:pic>
        <p:nvPicPr>
          <p:cNvPr id="57346"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609600" y="1066800"/>
            <a:ext cx="3810000" cy="4572000"/>
          </a:xfrm>
        </p:spPr>
      </p:pic>
      <p:sp>
        <p:nvSpPr>
          <p:cNvPr id="107524" name="Rectangle 4"/>
          <p:cNvSpPr>
            <a:spLocks noGrp="1" noChangeArrowheads="1"/>
          </p:cNvSpPr>
          <p:nvPr>
            <p:ph type="body" sz="half" idx="2"/>
          </p:nvPr>
        </p:nvSpPr>
        <p:spPr>
          <a:xfrm>
            <a:off x="4652963" y="1600200"/>
            <a:ext cx="4033837" cy="4495800"/>
          </a:xfrm>
        </p:spPr>
        <p:txBody>
          <a:bodyPr/>
          <a:lstStyle/>
          <a:p>
            <a:pPr eaLnBrk="1" hangingPunct="1">
              <a:defRPr/>
            </a:pPr>
            <a:r>
              <a:rPr lang="nl-NL" sz="2800">
                <a:latin typeface="Tahoma" charset="0"/>
                <a:ea typeface="ＭＳ Ｐゴシック" charset="0"/>
                <a:cs typeface="ＭＳ Ｐゴシック" charset="0"/>
              </a:rPr>
              <a:t>Sterk beïnvloed door het gregoriaans</a:t>
            </a:r>
          </a:p>
          <a:p>
            <a:pPr eaLnBrk="1" hangingPunct="1">
              <a:defRPr/>
            </a:pPr>
            <a:r>
              <a:rPr lang="nl-NL" sz="2800">
                <a:latin typeface="Tahoma" charset="0"/>
                <a:ea typeface="ＭＳ Ｐゴシック" charset="0"/>
                <a:cs typeface="ＭＳ Ｐゴシック" charset="0"/>
              </a:rPr>
              <a:t>oosterse motieven, opgedaan tijdens de kruistochten</a:t>
            </a:r>
            <a:endParaRPr lang="en-US" sz="2800">
              <a:latin typeface="Tahoma" charset="0"/>
              <a:ea typeface="ＭＳ Ｐゴシック" charset="0"/>
              <a:cs typeface="ＭＳ Ｐゴシック" charset="0"/>
            </a:endParaRPr>
          </a:p>
          <a:p>
            <a:pPr eaLnBrk="1" hangingPunct="1">
              <a:defRPr/>
            </a:pPr>
            <a:r>
              <a:rPr lang="en-US" sz="2800">
                <a:latin typeface="Tahoma" charset="0"/>
                <a:ea typeface="ＭＳ Ｐゴシック" charset="0"/>
                <a:cs typeface="ＭＳ Ｐゴシック" charset="0"/>
              </a:rPr>
              <a:t>kunstliederen</a:t>
            </a:r>
            <a:endParaRPr lang="nl-NL" sz="2800">
              <a:latin typeface="Tahoma" charset="0"/>
              <a:ea typeface="ＭＳ Ｐゴシック" charset="0"/>
              <a:cs typeface="ＭＳ Ｐゴシック" charset="0"/>
            </a:endParaRPr>
          </a:p>
        </p:txBody>
      </p:sp>
    </p:spTree>
    <p:extLst>
      <p:ext uri="{BB962C8B-B14F-4D97-AF65-F5344CB8AC3E}">
        <p14:creationId xmlns:p14="http://schemas.microsoft.com/office/powerpoint/2010/main" val="14677575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09600" y="381000"/>
            <a:ext cx="7772400" cy="1143000"/>
          </a:xfrm>
        </p:spPr>
        <p:txBody>
          <a:bodyPr>
            <a:normAutofit fontScale="90000"/>
          </a:bodyPr>
          <a:lstStyle/>
          <a:p>
            <a:pPr eaLnBrk="1" hangingPunct="1">
              <a:defRPr/>
            </a:pPr>
            <a:r>
              <a:rPr lang="nl-NL" dirty="0">
                <a:latin typeface="Tahoma" charset="0"/>
                <a:ea typeface="ＭＳ Ｐゴシック" charset="0"/>
                <a:cs typeface="ＭＳ Ｐゴシック" charset="0"/>
              </a:rPr>
              <a:t/>
            </a:r>
            <a:br>
              <a:rPr lang="nl-NL" dirty="0">
                <a:latin typeface="Tahoma" charset="0"/>
                <a:ea typeface="ＭＳ Ｐゴシック" charset="0"/>
                <a:cs typeface="ＭＳ Ｐゴシック" charset="0"/>
              </a:rPr>
            </a:br>
            <a:r>
              <a:rPr lang="nl-NL" dirty="0" smtClean="0">
                <a:latin typeface="Tahoma" charset="0"/>
                <a:ea typeface="ＭＳ Ｐゴシック" charset="0"/>
                <a:cs typeface="ＭＳ Ｐゴシック" charset="0"/>
              </a:rPr>
              <a:t>Verschillen tussen muziek </a:t>
            </a:r>
            <a:r>
              <a:rPr lang="nl-NL" dirty="0" smtClean="0">
                <a:solidFill>
                  <a:srgbClr val="FF0000"/>
                </a:solidFill>
                <a:latin typeface="Tahoma" charset="0"/>
                <a:ea typeface="ＭＳ Ｐゴシック" charset="0"/>
                <a:cs typeface="ＭＳ Ｐゴシック" charset="0"/>
              </a:rPr>
              <a:t>in</a:t>
            </a:r>
            <a:r>
              <a:rPr lang="nl-NL" dirty="0" smtClean="0">
                <a:latin typeface="Tahoma" charset="0"/>
                <a:ea typeface="ＭＳ Ｐゴシック" charset="0"/>
                <a:cs typeface="ＭＳ Ｐゴシック" charset="0"/>
              </a:rPr>
              <a:t> de kerk en muziek </a:t>
            </a:r>
            <a:r>
              <a:rPr lang="nl-NL" dirty="0" smtClean="0">
                <a:solidFill>
                  <a:srgbClr val="FF0000"/>
                </a:solidFill>
                <a:latin typeface="Tahoma" charset="0"/>
                <a:ea typeface="ＭＳ Ｐゴシック" charset="0"/>
                <a:cs typeface="ＭＳ Ｐゴシック" charset="0"/>
              </a:rPr>
              <a:t>buiten</a:t>
            </a:r>
            <a:r>
              <a:rPr lang="nl-NL" dirty="0" smtClean="0">
                <a:latin typeface="Tahoma" charset="0"/>
                <a:ea typeface="ＭＳ Ｐゴシック" charset="0"/>
                <a:cs typeface="ＭＳ Ｐゴシック" charset="0"/>
              </a:rPr>
              <a:t> de kerk</a:t>
            </a:r>
            <a:endParaRPr lang="nl-NL" sz="3600" dirty="0">
              <a:latin typeface="Tahoma" charset="0"/>
              <a:ea typeface="ＭＳ Ｐゴシック" charset="0"/>
              <a:cs typeface="ＭＳ Ｐゴシック" charset="0"/>
            </a:endParaRPr>
          </a:p>
        </p:txBody>
      </p:sp>
      <p:sp>
        <p:nvSpPr>
          <p:cNvPr id="110595" name="Rectangle 3"/>
          <p:cNvSpPr>
            <a:spLocks noGrp="1" noChangeArrowheads="1"/>
          </p:cNvSpPr>
          <p:nvPr>
            <p:ph type="body" sz="half" idx="1"/>
          </p:nvPr>
        </p:nvSpPr>
        <p:spPr>
          <a:xfrm>
            <a:off x="609600" y="2362200"/>
            <a:ext cx="3810000" cy="3733800"/>
          </a:xfrm>
        </p:spPr>
        <p:txBody>
          <a:bodyPr>
            <a:normAutofit fontScale="85000" lnSpcReduction="20000"/>
          </a:bodyPr>
          <a:lstStyle/>
          <a:p>
            <a:pPr eaLnBrk="1" hangingPunct="1">
              <a:lnSpc>
                <a:spcPct val="90000"/>
              </a:lnSpc>
              <a:defRPr/>
            </a:pPr>
            <a:r>
              <a:rPr lang="nl-NL" dirty="0" smtClean="0">
                <a:solidFill>
                  <a:srgbClr val="FF0000"/>
                </a:solidFill>
                <a:latin typeface="Tahoma" charset="0"/>
                <a:ea typeface="ＭＳ Ｐゴシック" charset="0"/>
                <a:cs typeface="ＭＳ Ｐゴシック" charset="0"/>
              </a:rPr>
              <a:t>Wereldlijke </a:t>
            </a:r>
            <a:r>
              <a:rPr lang="nl-NL" dirty="0">
                <a:solidFill>
                  <a:srgbClr val="FF0000"/>
                </a:solidFill>
                <a:latin typeface="Tahoma" charset="0"/>
                <a:ea typeface="ＭＳ Ｐゴシック" charset="0"/>
                <a:cs typeface="ＭＳ Ｐゴシック" charset="0"/>
              </a:rPr>
              <a:t>muziek</a:t>
            </a:r>
          </a:p>
          <a:p>
            <a:pPr eaLnBrk="1" hangingPunct="1">
              <a:lnSpc>
                <a:spcPct val="90000"/>
              </a:lnSpc>
              <a:defRPr/>
            </a:pPr>
            <a:r>
              <a:rPr lang="nl-NL" dirty="0">
                <a:latin typeface="Tahoma" charset="0"/>
                <a:ea typeface="ＭＳ Ｐゴシック" charset="0"/>
                <a:cs typeface="ＭＳ Ｐゴシック" charset="0"/>
              </a:rPr>
              <a:t>A</a:t>
            </a:r>
            <a:r>
              <a:rPr lang="nl-NL" dirty="0" smtClean="0">
                <a:latin typeface="Tahoma" charset="0"/>
                <a:ea typeface="ＭＳ Ｐゴシック" charset="0"/>
                <a:cs typeface="ＭＳ Ｐゴシック" charset="0"/>
              </a:rPr>
              <a:t>an </a:t>
            </a:r>
            <a:r>
              <a:rPr lang="nl-NL" dirty="0">
                <a:latin typeface="Tahoma" charset="0"/>
                <a:ea typeface="ＭＳ Ｐゴシック" charset="0"/>
                <a:cs typeface="ＭＳ Ｐゴシック" charset="0"/>
              </a:rPr>
              <a:t>het hof</a:t>
            </a:r>
          </a:p>
          <a:p>
            <a:pPr eaLnBrk="1" hangingPunct="1">
              <a:lnSpc>
                <a:spcPct val="90000"/>
              </a:lnSpc>
              <a:defRPr/>
            </a:pPr>
            <a:r>
              <a:rPr lang="nl-NL" dirty="0" smtClean="0">
                <a:latin typeface="Tahoma" charset="0"/>
                <a:ea typeface="ＭＳ Ｐゴシック" charset="0"/>
                <a:cs typeface="ＭＳ Ｐゴシック" charset="0"/>
              </a:rPr>
              <a:t>Rijmschema – </a:t>
            </a:r>
            <a:r>
              <a:rPr lang="nl-NL" dirty="0">
                <a:latin typeface="Tahoma" charset="0"/>
                <a:ea typeface="ＭＳ Ｐゴシック" charset="0"/>
                <a:cs typeface="ＭＳ Ｐゴシック" charset="0"/>
              </a:rPr>
              <a:t>V</a:t>
            </a:r>
            <a:r>
              <a:rPr lang="nl-NL" dirty="0" smtClean="0">
                <a:latin typeface="Tahoma" charset="0"/>
                <a:ea typeface="ＭＳ Ｐゴシック" charset="0"/>
                <a:cs typeface="ＭＳ Ｐゴシック" charset="0"/>
              </a:rPr>
              <a:t>olkstaal</a:t>
            </a:r>
          </a:p>
          <a:p>
            <a:pPr eaLnBrk="1" hangingPunct="1">
              <a:lnSpc>
                <a:spcPct val="90000"/>
              </a:lnSpc>
              <a:defRPr/>
            </a:pPr>
            <a:r>
              <a:rPr lang="nl-NL" dirty="0" smtClean="0">
                <a:latin typeface="Tahoma" charset="0"/>
                <a:ea typeface="ＭＳ Ｐゴシック" charset="0"/>
                <a:cs typeface="ＭＳ Ｐゴシック" charset="0"/>
              </a:rPr>
              <a:t>Componisten </a:t>
            </a:r>
            <a:r>
              <a:rPr lang="nl-NL" dirty="0">
                <a:latin typeface="Tahoma" charset="0"/>
                <a:ea typeface="ＭＳ Ｐゴシック" charset="0"/>
                <a:cs typeface="ＭＳ Ｐゴシック" charset="0"/>
              </a:rPr>
              <a:t>componeren alleen </a:t>
            </a:r>
            <a:r>
              <a:rPr lang="nl-NL" u="sng" dirty="0" err="1">
                <a:latin typeface="Tahoma" charset="0"/>
                <a:ea typeface="ＭＳ Ｐゴシック" charset="0"/>
                <a:cs typeface="ＭＳ Ｐゴシック" charset="0"/>
              </a:rPr>
              <a:t>éénstemmige</a:t>
            </a:r>
            <a:r>
              <a:rPr lang="nl-NL" u="sng" dirty="0">
                <a:latin typeface="Tahoma" charset="0"/>
                <a:ea typeface="ＭＳ Ｐゴシック" charset="0"/>
                <a:cs typeface="ＭＳ Ｐゴシック" charset="0"/>
              </a:rPr>
              <a:t> </a:t>
            </a:r>
            <a:r>
              <a:rPr lang="nl-NL" dirty="0" smtClean="0">
                <a:latin typeface="Tahoma" charset="0"/>
                <a:ea typeface="ＭＳ Ｐゴシック" charset="0"/>
                <a:cs typeface="ＭＳ Ｐゴシック" charset="0"/>
              </a:rPr>
              <a:t>muziek + </a:t>
            </a:r>
            <a:r>
              <a:rPr lang="nl-NL" u="sng" dirty="0" smtClean="0">
                <a:latin typeface="Tahoma" charset="0"/>
                <a:ea typeface="ＭＳ Ｐゴシック" charset="0"/>
                <a:cs typeface="ＭＳ Ｐゴシック" charset="0"/>
              </a:rPr>
              <a:t>instrumentale </a:t>
            </a:r>
            <a:r>
              <a:rPr lang="nl-NL" dirty="0" smtClean="0">
                <a:latin typeface="Tahoma" charset="0"/>
                <a:ea typeface="ＭＳ Ｐゴシック" charset="0"/>
                <a:cs typeface="ＭＳ Ｐゴシック" charset="0"/>
              </a:rPr>
              <a:t>begeleiding</a:t>
            </a:r>
            <a:endParaRPr lang="nl-NL" dirty="0">
              <a:latin typeface="Tahoma" charset="0"/>
              <a:ea typeface="ＭＳ Ｐゴシック" charset="0"/>
              <a:cs typeface="ＭＳ Ｐゴシック" charset="0"/>
            </a:endParaRPr>
          </a:p>
          <a:p>
            <a:pPr eaLnBrk="1" hangingPunct="1">
              <a:lnSpc>
                <a:spcPct val="90000"/>
              </a:lnSpc>
              <a:defRPr/>
            </a:pPr>
            <a:r>
              <a:rPr lang="nl-NL" dirty="0">
                <a:latin typeface="Tahoma" charset="0"/>
                <a:ea typeface="ＭＳ Ｐゴシック" charset="0"/>
                <a:cs typeface="ＭＳ Ｐゴシック" charset="0"/>
              </a:rPr>
              <a:t>C</a:t>
            </a:r>
            <a:r>
              <a:rPr lang="nl-NL" dirty="0" smtClean="0">
                <a:latin typeface="Tahoma" charset="0"/>
                <a:ea typeface="ＭＳ Ｐゴシック" charset="0"/>
                <a:cs typeface="ＭＳ Ｐゴシック" charset="0"/>
              </a:rPr>
              <a:t>ultuur </a:t>
            </a:r>
            <a:r>
              <a:rPr lang="nl-NL" dirty="0">
                <a:latin typeface="Tahoma" charset="0"/>
                <a:ea typeface="ＭＳ Ｐゴシック" charset="0"/>
                <a:cs typeface="ＭＳ Ｐゴシック" charset="0"/>
              </a:rPr>
              <a:t>van taal en </a:t>
            </a:r>
            <a:r>
              <a:rPr lang="nl-NL" dirty="0" smtClean="0">
                <a:latin typeface="Tahoma" charset="0"/>
                <a:ea typeface="ＭＳ Ｐゴシック" charset="0"/>
                <a:cs typeface="ＭＳ Ｐゴシック" charset="0"/>
              </a:rPr>
              <a:t>taalvaardigheid</a:t>
            </a:r>
          </a:p>
          <a:p>
            <a:pPr eaLnBrk="1" hangingPunct="1">
              <a:lnSpc>
                <a:spcPct val="90000"/>
              </a:lnSpc>
              <a:defRPr/>
            </a:pPr>
            <a:r>
              <a:rPr lang="nl-NL" dirty="0" smtClean="0">
                <a:latin typeface="Tahoma" charset="0"/>
                <a:ea typeface="ＭＳ Ｐゴシック" charset="0"/>
                <a:cs typeface="ＭＳ Ｐゴシック" charset="0"/>
              </a:rPr>
              <a:t>Tekst: liefde, drinken politiek en hoofse liefde</a:t>
            </a:r>
            <a:endParaRPr lang="nl-NL" dirty="0" smtClean="0">
              <a:latin typeface="Tahoma" charset="0"/>
              <a:ea typeface="ＭＳ Ｐゴシック" charset="0"/>
              <a:cs typeface="ＭＳ Ｐゴシック" charset="0"/>
            </a:endParaRPr>
          </a:p>
          <a:p>
            <a:pPr eaLnBrk="1" hangingPunct="1">
              <a:lnSpc>
                <a:spcPct val="90000"/>
              </a:lnSpc>
              <a:defRPr/>
            </a:pPr>
            <a:endParaRPr lang="nl-NL" dirty="0">
              <a:latin typeface="Tahoma" charset="0"/>
              <a:ea typeface="ＭＳ Ｐゴシック" charset="0"/>
              <a:cs typeface="ＭＳ Ｐゴシック" charset="0"/>
            </a:endParaRPr>
          </a:p>
        </p:txBody>
      </p:sp>
      <p:sp>
        <p:nvSpPr>
          <p:cNvPr id="110596" name="Rectangle 4"/>
          <p:cNvSpPr>
            <a:spLocks noGrp="1" noChangeArrowheads="1"/>
          </p:cNvSpPr>
          <p:nvPr>
            <p:ph type="body" sz="half" idx="2"/>
          </p:nvPr>
        </p:nvSpPr>
        <p:spPr>
          <a:xfrm>
            <a:off x="4572000" y="2218267"/>
            <a:ext cx="4033838" cy="4234921"/>
          </a:xfrm>
        </p:spPr>
        <p:txBody>
          <a:bodyPr>
            <a:normAutofit/>
          </a:bodyPr>
          <a:lstStyle/>
          <a:p>
            <a:pPr eaLnBrk="1" hangingPunct="1">
              <a:defRPr/>
            </a:pPr>
            <a:r>
              <a:rPr lang="nl-NL" sz="2400" dirty="0" smtClean="0">
                <a:solidFill>
                  <a:srgbClr val="FF0000"/>
                </a:solidFill>
                <a:latin typeface="Tahoma" charset="0"/>
                <a:ea typeface="ＭＳ Ｐゴシック" charset="0"/>
                <a:cs typeface="ＭＳ Ｐゴシック" charset="0"/>
              </a:rPr>
              <a:t>Kerkelijke </a:t>
            </a:r>
            <a:r>
              <a:rPr lang="nl-NL" sz="2400" dirty="0">
                <a:solidFill>
                  <a:srgbClr val="FF0000"/>
                </a:solidFill>
                <a:latin typeface="Tahoma" charset="0"/>
                <a:ea typeface="ＭＳ Ｐゴシック" charset="0"/>
                <a:cs typeface="ＭＳ Ｐゴシック" charset="0"/>
              </a:rPr>
              <a:t>muziek</a:t>
            </a:r>
          </a:p>
          <a:p>
            <a:pPr eaLnBrk="1" hangingPunct="1">
              <a:defRPr/>
            </a:pPr>
            <a:r>
              <a:rPr lang="nl-NL" sz="2400" dirty="0">
                <a:latin typeface="Tahoma" charset="0"/>
                <a:ea typeface="ＭＳ Ｐゴシック" charset="0"/>
                <a:cs typeface="ＭＳ Ｐゴシック" charset="0"/>
              </a:rPr>
              <a:t>I</a:t>
            </a:r>
            <a:r>
              <a:rPr lang="nl-NL" sz="2400" dirty="0" smtClean="0">
                <a:latin typeface="Tahoma" charset="0"/>
                <a:ea typeface="ＭＳ Ｐゴシック" charset="0"/>
                <a:cs typeface="ＭＳ Ｐゴシック" charset="0"/>
              </a:rPr>
              <a:t>n </a:t>
            </a:r>
            <a:r>
              <a:rPr lang="nl-NL" sz="2400" dirty="0">
                <a:latin typeface="Tahoma" charset="0"/>
                <a:ea typeface="ＭＳ Ｐゴシック" charset="0"/>
                <a:cs typeface="ＭＳ Ｐゴシック" charset="0"/>
              </a:rPr>
              <a:t>de </a:t>
            </a:r>
            <a:r>
              <a:rPr lang="nl-NL" sz="2400" dirty="0" smtClean="0">
                <a:latin typeface="Tahoma" charset="0"/>
                <a:ea typeface="ＭＳ Ｐゴシック" charset="0"/>
                <a:cs typeface="ＭＳ Ｐゴシック" charset="0"/>
              </a:rPr>
              <a:t>kerk  </a:t>
            </a:r>
            <a:endParaRPr lang="nl-NL" sz="2400" dirty="0" smtClean="0">
              <a:latin typeface="Tahoma" charset="0"/>
              <a:ea typeface="ＭＳ Ｐゴシック" charset="0"/>
              <a:cs typeface="ＭＳ Ｐゴシック" charset="0"/>
            </a:endParaRPr>
          </a:p>
          <a:p>
            <a:pPr eaLnBrk="1" hangingPunct="1">
              <a:defRPr/>
            </a:pPr>
            <a:r>
              <a:rPr lang="nl-NL" sz="2400" dirty="0" smtClean="0">
                <a:latin typeface="Tahoma" charset="0"/>
                <a:ea typeface="ＭＳ Ｐゴシック" charset="0"/>
                <a:cs typeface="ＭＳ Ｐゴシック" charset="0"/>
              </a:rPr>
              <a:t>Latijn</a:t>
            </a:r>
          </a:p>
          <a:p>
            <a:pPr eaLnBrk="1" hangingPunct="1">
              <a:defRPr/>
            </a:pPr>
            <a:r>
              <a:rPr lang="nl-NL" sz="2400" dirty="0" smtClean="0">
                <a:latin typeface="Tahoma" charset="0"/>
                <a:ea typeface="ＭＳ Ｐゴシック" charset="0"/>
                <a:cs typeface="ＭＳ Ｐゴシック" charset="0"/>
              </a:rPr>
              <a:t>Gregoriaans eenstemmig</a:t>
            </a:r>
            <a:endParaRPr lang="nl-NL" sz="2400" dirty="0" smtClean="0">
              <a:latin typeface="Tahoma" charset="0"/>
              <a:ea typeface="ＭＳ Ｐゴシック" charset="0"/>
              <a:cs typeface="ＭＳ Ｐゴシック" charset="0"/>
            </a:endParaRPr>
          </a:p>
          <a:p>
            <a:pPr eaLnBrk="1" hangingPunct="1">
              <a:defRPr/>
            </a:pPr>
            <a:r>
              <a:rPr lang="nl-NL" sz="2400" dirty="0" smtClean="0">
                <a:latin typeface="Tahoma" charset="0"/>
                <a:ea typeface="ＭＳ Ｐゴシック" charset="0"/>
                <a:cs typeface="ＭＳ Ｐゴシック" charset="0"/>
              </a:rPr>
              <a:t>Vrij ritme</a:t>
            </a:r>
          </a:p>
          <a:p>
            <a:pPr eaLnBrk="1" hangingPunct="1">
              <a:defRPr/>
            </a:pPr>
            <a:r>
              <a:rPr lang="nl-NL" sz="2400" smtClean="0">
                <a:latin typeface="Tahoma" charset="0"/>
                <a:ea typeface="ＭＳ Ｐゴシック" charset="0"/>
                <a:cs typeface="ＭＳ Ｐゴシック" charset="0"/>
              </a:rPr>
              <a:t>A capella</a:t>
            </a:r>
            <a:endParaRPr lang="nl-NL" sz="2400" dirty="0" smtClean="0">
              <a:latin typeface="Tahoma" charset="0"/>
              <a:ea typeface="ＭＳ Ｐゴシック" charset="0"/>
              <a:cs typeface="ＭＳ Ｐゴシック" charset="0"/>
            </a:endParaRPr>
          </a:p>
          <a:p>
            <a:pPr eaLnBrk="1" hangingPunct="1">
              <a:defRPr/>
            </a:pPr>
            <a:r>
              <a:rPr lang="nl-NL" sz="2400" dirty="0" smtClean="0">
                <a:latin typeface="Tahoma" charset="0"/>
                <a:ea typeface="ＭＳ Ｐゴシック" charset="0"/>
                <a:cs typeface="ＭＳ Ｐゴシック" charset="0"/>
              </a:rPr>
              <a:t>Tekst: God en geloof</a:t>
            </a:r>
            <a:endParaRPr lang="nl-NL" sz="2400" dirty="0">
              <a:latin typeface="Tahoma" charset="0"/>
              <a:ea typeface="ＭＳ Ｐゴシック" charset="0"/>
              <a:cs typeface="ＭＳ Ｐゴシック" charset="0"/>
            </a:endParaRPr>
          </a:p>
          <a:p>
            <a:pPr eaLnBrk="1" hangingPunct="1">
              <a:defRPr/>
            </a:pPr>
            <a:r>
              <a:rPr lang="nl-NL" sz="2400" dirty="0" smtClean="0">
                <a:latin typeface="Tahoma" charset="0"/>
                <a:ea typeface="ＭＳ Ｐゴシック" charset="0"/>
                <a:cs typeface="ＭＳ Ｐゴシック" charset="0"/>
              </a:rPr>
              <a:t>Wordt </a:t>
            </a:r>
            <a:r>
              <a:rPr lang="nl-NL" sz="2400" u="sng" dirty="0" smtClean="0">
                <a:latin typeface="Tahoma" charset="0"/>
                <a:ea typeface="ＭＳ Ｐゴシック" charset="0"/>
                <a:cs typeface="ＭＳ Ｐゴシック" charset="0"/>
              </a:rPr>
              <a:t>meerstemmig</a:t>
            </a:r>
            <a:endParaRPr lang="nl-NL" sz="2400" u="sng" dirty="0" smtClean="0">
              <a:latin typeface="Tahoma" charset="0"/>
              <a:ea typeface="ＭＳ Ｐゴシック" charset="0"/>
              <a:cs typeface="ＭＳ Ｐゴシック" charset="0"/>
            </a:endParaRPr>
          </a:p>
        </p:txBody>
      </p:sp>
    </p:spTree>
    <p:extLst>
      <p:ext uri="{BB962C8B-B14F-4D97-AF65-F5344CB8AC3E}">
        <p14:creationId xmlns:p14="http://schemas.microsoft.com/office/powerpoint/2010/main" val="5721563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0" y="-228600"/>
            <a:ext cx="9144000" cy="1295400"/>
          </a:xfrm>
        </p:spPr>
        <p:txBody>
          <a:bodyPr/>
          <a:lstStyle/>
          <a:p>
            <a:pPr eaLnBrk="1" hangingPunct="1">
              <a:defRPr/>
            </a:pPr>
            <a:r>
              <a:rPr lang="nl-NL">
                <a:latin typeface="Tahoma" charset="0"/>
                <a:ea typeface="ＭＳ Ｐゴシック" charset="0"/>
                <a:cs typeface="ＭＳ Ｐゴシック" charset="0"/>
              </a:rPr>
              <a:t>Belangrijk thema:</a:t>
            </a:r>
            <a:r>
              <a:rPr lang="en-US">
                <a:latin typeface="Tahoma" charset="0"/>
                <a:ea typeface="ＭＳ Ｐゴシック" charset="0"/>
                <a:cs typeface="ＭＳ Ｐゴシック" charset="0"/>
              </a:rPr>
              <a:t> </a:t>
            </a:r>
            <a:r>
              <a:rPr lang="nl-NL" i="1">
                <a:latin typeface="Arial Black" charset="0"/>
                <a:ea typeface="ＭＳ Ｐゴシック" charset="0"/>
                <a:cs typeface="ＭＳ Ｐゴシック" charset="0"/>
              </a:rPr>
              <a:t>Hoofse liefde</a:t>
            </a:r>
            <a:endParaRPr lang="nl-NL">
              <a:latin typeface="Tahoma" charset="0"/>
              <a:ea typeface="ＭＳ Ｐゴシック" charset="0"/>
              <a:cs typeface="ＭＳ Ｐゴシック" charset="0"/>
            </a:endParaRPr>
          </a:p>
        </p:txBody>
      </p:sp>
      <p:sp>
        <p:nvSpPr>
          <p:cNvPr id="113667" name="Rectangle 3"/>
          <p:cNvSpPr>
            <a:spLocks noGrp="1" noChangeArrowheads="1"/>
          </p:cNvSpPr>
          <p:nvPr>
            <p:ph type="body" sz="half" idx="1"/>
          </p:nvPr>
        </p:nvSpPr>
        <p:spPr>
          <a:xfrm>
            <a:off x="0" y="838200"/>
            <a:ext cx="4267200" cy="5181600"/>
          </a:xfrm>
        </p:spPr>
        <p:txBody>
          <a:bodyPr>
            <a:normAutofit lnSpcReduction="10000"/>
          </a:bodyPr>
          <a:lstStyle/>
          <a:p>
            <a:pPr eaLnBrk="1" hangingPunct="1">
              <a:lnSpc>
                <a:spcPct val="90000"/>
              </a:lnSpc>
              <a:defRPr/>
            </a:pPr>
            <a:r>
              <a:rPr lang="nl-NL" sz="2400">
                <a:latin typeface="Tahoma" charset="0"/>
                <a:ea typeface="ＭＳ Ｐゴシック" charset="0"/>
                <a:cs typeface="ＭＳ Ｐゴシック" charset="0"/>
              </a:rPr>
              <a:t>Man </a:t>
            </a:r>
            <a:r>
              <a:rPr lang="ja-JP" altLang="nl-NL" sz="2400">
                <a:latin typeface="Tahoma" charset="0"/>
                <a:ea typeface="ＭＳ Ｐゴシック" charset="0"/>
                <a:cs typeface="ＭＳ Ｐゴシック" charset="0"/>
              </a:rPr>
              <a:t>“</a:t>
            </a:r>
            <a:r>
              <a:rPr lang="nl-NL" sz="2400">
                <a:latin typeface="Tahoma" charset="0"/>
                <a:ea typeface="ＭＳ Ｐゴシック" charset="0"/>
                <a:cs typeface="ＭＳ Ｐゴシック" charset="0"/>
              </a:rPr>
              <a:t>onderwerpt</a:t>
            </a:r>
            <a:r>
              <a:rPr lang="ja-JP" altLang="nl-NL" sz="2400">
                <a:latin typeface="Tahoma" charset="0"/>
                <a:ea typeface="ＭＳ Ｐゴシック" charset="0"/>
                <a:cs typeface="ＭＳ Ｐゴシック" charset="0"/>
              </a:rPr>
              <a:t>”</a:t>
            </a:r>
            <a:r>
              <a:rPr lang="nl-NL" sz="2400">
                <a:latin typeface="Tahoma" charset="0"/>
                <a:ea typeface="ＭＳ Ｐゴシック" charset="0"/>
                <a:cs typeface="ＭＳ Ｐゴシック" charset="0"/>
              </a:rPr>
              <a:t>zich aan de vrouw</a:t>
            </a:r>
          </a:p>
          <a:p>
            <a:pPr eaLnBrk="1" hangingPunct="1">
              <a:lnSpc>
                <a:spcPct val="90000"/>
              </a:lnSpc>
              <a:defRPr/>
            </a:pPr>
            <a:r>
              <a:rPr lang="nl-NL" sz="2400">
                <a:latin typeface="Tahoma" charset="0"/>
                <a:ea typeface="ＭＳ Ｐゴシック" charset="0"/>
                <a:cs typeface="ＭＳ Ｐゴシック" charset="0"/>
              </a:rPr>
              <a:t>neemt haar niet zomaar</a:t>
            </a:r>
          </a:p>
          <a:p>
            <a:pPr eaLnBrk="1" hangingPunct="1">
              <a:lnSpc>
                <a:spcPct val="90000"/>
              </a:lnSpc>
              <a:defRPr/>
            </a:pPr>
            <a:r>
              <a:rPr lang="nl-NL" sz="2400">
                <a:latin typeface="Tahoma" charset="0"/>
                <a:ea typeface="ＭＳ Ｐゴシック" charset="0"/>
                <a:cs typeface="ＭＳ Ｐゴシック" charset="0"/>
              </a:rPr>
              <a:t>ontwikkelt zijn verliefdheid</a:t>
            </a:r>
          </a:p>
          <a:p>
            <a:pPr eaLnBrk="1" hangingPunct="1">
              <a:lnSpc>
                <a:spcPct val="90000"/>
              </a:lnSpc>
              <a:defRPr/>
            </a:pPr>
            <a:r>
              <a:rPr lang="nl-NL" sz="2400">
                <a:latin typeface="Tahoma" charset="0"/>
                <a:ea typeface="ＭＳ Ｐゴシック" charset="0"/>
                <a:cs typeface="ＭＳ Ｐゴシック" charset="0"/>
              </a:rPr>
              <a:t>cultiveert deze (tot in het ziekelijke toe)</a:t>
            </a:r>
          </a:p>
          <a:p>
            <a:pPr eaLnBrk="1" hangingPunct="1">
              <a:lnSpc>
                <a:spcPct val="90000"/>
              </a:lnSpc>
              <a:defRPr/>
            </a:pPr>
            <a:r>
              <a:rPr lang="nl-NL" sz="2400">
                <a:latin typeface="Tahoma" charset="0"/>
                <a:ea typeface="ＭＳ Ｐゴシック" charset="0"/>
                <a:cs typeface="ＭＳ Ｐゴシック" charset="0"/>
              </a:rPr>
              <a:t>stelt de liefde uit zonder de bevrediging te proeven</a:t>
            </a:r>
          </a:p>
          <a:p>
            <a:pPr eaLnBrk="1" hangingPunct="1">
              <a:lnSpc>
                <a:spcPct val="90000"/>
              </a:lnSpc>
              <a:defRPr/>
            </a:pPr>
            <a:r>
              <a:rPr lang="nl-NL" sz="2400">
                <a:latin typeface="Tahoma" charset="0"/>
                <a:ea typeface="ＭＳ Ｐゴシック" charset="0"/>
                <a:cs typeface="ＭＳ Ｐゴシック" charset="0"/>
              </a:rPr>
              <a:t>meestal onvervulde liefde</a:t>
            </a:r>
          </a:p>
          <a:p>
            <a:pPr eaLnBrk="1" hangingPunct="1">
              <a:lnSpc>
                <a:spcPct val="90000"/>
              </a:lnSpc>
              <a:defRPr/>
            </a:pPr>
            <a:r>
              <a:rPr lang="nl-NL" sz="2400">
                <a:latin typeface="Tahoma" charset="0"/>
                <a:ea typeface="ＭＳ Ｐゴシック" charset="0"/>
                <a:cs typeface="ＭＳ Ｐゴシック" charset="0"/>
              </a:rPr>
              <a:t>verborgen en heimelijke liefde</a:t>
            </a:r>
          </a:p>
          <a:p>
            <a:pPr eaLnBrk="1" hangingPunct="1">
              <a:lnSpc>
                <a:spcPct val="90000"/>
              </a:lnSpc>
              <a:defRPr/>
            </a:pPr>
            <a:r>
              <a:rPr lang="nl-NL" sz="2400">
                <a:latin typeface="Tahoma" charset="0"/>
                <a:ea typeface="ＭＳ Ｐゴシック" charset="0"/>
                <a:cs typeface="ＭＳ Ｐゴシック" charset="0"/>
              </a:rPr>
              <a:t>uit liefde voor haar stijgt de man boven zichzelf uit: verricht dappere daden en wordt een beter mens</a:t>
            </a:r>
          </a:p>
          <a:p>
            <a:pPr eaLnBrk="1" hangingPunct="1">
              <a:lnSpc>
                <a:spcPct val="90000"/>
              </a:lnSpc>
              <a:defRPr/>
            </a:pPr>
            <a:endParaRPr lang="nl-NL" sz="2800">
              <a:latin typeface="Tahoma" charset="0"/>
              <a:ea typeface="ＭＳ Ｐゴシック" charset="0"/>
              <a:cs typeface="ＭＳ Ｐゴシック" charset="0"/>
            </a:endParaRPr>
          </a:p>
        </p:txBody>
      </p:sp>
      <p:pic>
        <p:nvPicPr>
          <p:cNvPr id="61443"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4648200" y="1524000"/>
            <a:ext cx="3810000" cy="4572000"/>
          </a:xfrm>
        </p:spPr>
      </p:pic>
    </p:spTree>
    <p:extLst>
      <p:ext uri="{BB962C8B-B14F-4D97-AF65-F5344CB8AC3E}">
        <p14:creationId xmlns:p14="http://schemas.microsoft.com/office/powerpoint/2010/main" val="8581833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908756" y="608189"/>
            <a:ext cx="3381022" cy="3084689"/>
          </a:xfrm>
        </p:spPr>
      </p:pic>
      <p:pic>
        <p:nvPicPr>
          <p:cNvPr id="5" name="Afbeelding 4"/>
          <p:cNvPicPr>
            <a:picLocks noChangeAspect="1"/>
          </p:cNvPicPr>
          <p:nvPr/>
        </p:nvPicPr>
        <p:blipFill>
          <a:blip r:embed="rId3"/>
          <a:stretch>
            <a:fillRect/>
          </a:stretch>
        </p:blipFill>
        <p:spPr>
          <a:xfrm>
            <a:off x="4914900" y="274638"/>
            <a:ext cx="3771900" cy="4015140"/>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3692878"/>
            <a:ext cx="2864556" cy="2822222"/>
          </a:xfrm>
          <a:prstGeom prst="rect">
            <a:avLst/>
          </a:prstGeom>
        </p:spPr>
      </p:pic>
      <p:pic>
        <p:nvPicPr>
          <p:cNvPr id="7" name="Afbeelding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1756" y="3692878"/>
            <a:ext cx="1984022" cy="2875844"/>
          </a:xfrm>
          <a:prstGeom prst="rect">
            <a:avLst/>
          </a:prstGeom>
        </p:spPr>
      </p:pic>
      <p:pic>
        <p:nvPicPr>
          <p:cNvPr id="8" name="Afbeelding 7"/>
          <p:cNvPicPr>
            <a:picLocks noChangeAspect="1"/>
          </p:cNvPicPr>
          <p:nvPr/>
        </p:nvPicPr>
        <p:blipFill>
          <a:blip r:embed="rId6"/>
          <a:stretch>
            <a:fillRect/>
          </a:stretch>
        </p:blipFill>
        <p:spPr>
          <a:xfrm>
            <a:off x="5535789" y="4289778"/>
            <a:ext cx="2857500" cy="2225322"/>
          </a:xfrm>
          <a:prstGeom prst="rect">
            <a:avLst/>
          </a:prstGeom>
        </p:spPr>
      </p:pic>
    </p:spTree>
    <p:extLst>
      <p:ext uri="{BB962C8B-B14F-4D97-AF65-F5344CB8AC3E}">
        <p14:creationId xmlns:p14="http://schemas.microsoft.com/office/powerpoint/2010/main" val="9557398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b="1" i="1">
                <a:latin typeface="Tahoma" charset="0"/>
                <a:ea typeface="ＭＳ Ｐゴシック" charset="0"/>
                <a:cs typeface="ＭＳ Ｐゴシック" charset="0"/>
              </a:rPr>
              <a:t>Instrumentale muziek</a:t>
            </a:r>
            <a:endParaRPr lang="nl-NL" b="1" i="1">
              <a:latin typeface="Tahoma" charset="0"/>
              <a:ea typeface="ＭＳ Ｐゴシック" charset="0"/>
              <a:cs typeface="ＭＳ Ｐゴシック" charset="0"/>
            </a:endParaRPr>
          </a:p>
        </p:txBody>
      </p:sp>
      <p:sp>
        <p:nvSpPr>
          <p:cNvPr id="125955" name="Rectangle 3"/>
          <p:cNvSpPr>
            <a:spLocks noGrp="1" noChangeArrowheads="1"/>
          </p:cNvSpPr>
          <p:nvPr>
            <p:ph type="body" idx="1"/>
          </p:nvPr>
        </p:nvSpPr>
        <p:spPr/>
        <p:txBody>
          <a:bodyPr/>
          <a:lstStyle/>
          <a:p>
            <a:pPr eaLnBrk="1" hangingPunct="1">
              <a:lnSpc>
                <a:spcPct val="80000"/>
              </a:lnSpc>
              <a:defRPr/>
            </a:pPr>
            <a:endParaRPr lang="nl-NL" sz="1800" dirty="0">
              <a:latin typeface="Tahoma" charset="0"/>
              <a:ea typeface="ＭＳ Ｐゴシック" charset="0"/>
              <a:cs typeface="ＭＳ Ｐゴシック" charset="0"/>
            </a:endParaRPr>
          </a:p>
          <a:p>
            <a:pPr eaLnBrk="1" hangingPunct="1">
              <a:lnSpc>
                <a:spcPct val="80000"/>
              </a:lnSpc>
              <a:defRPr/>
            </a:pPr>
            <a:r>
              <a:rPr lang="en-US" sz="1800" dirty="0" err="1">
                <a:latin typeface="Tahoma" charset="0"/>
                <a:ea typeface="ＭＳ Ｐゴシック" charset="0"/>
                <a:cs typeface="ＭＳ Ｐゴシック" charset="0"/>
              </a:rPr>
              <a:t>Instrumenten</a:t>
            </a:r>
            <a:r>
              <a:rPr lang="en-US" sz="1800" dirty="0">
                <a:latin typeface="Tahoma" charset="0"/>
                <a:ea typeface="ＭＳ Ｐゴシック" charset="0"/>
                <a:cs typeface="ＭＳ Ｐゴシック" charset="0"/>
              </a:rPr>
              <a:t> </a:t>
            </a:r>
            <a:r>
              <a:rPr lang="en-US" sz="1800" u="sng" dirty="0" err="1">
                <a:solidFill>
                  <a:srgbClr val="FF0000"/>
                </a:solidFill>
                <a:latin typeface="Tahoma" charset="0"/>
                <a:ea typeface="ＭＳ Ｐゴシック" charset="0"/>
                <a:cs typeface="ＭＳ Ｐゴシック" charset="0"/>
              </a:rPr>
              <a:t>ondergeschikt</a:t>
            </a:r>
            <a:r>
              <a:rPr lang="en-US" sz="1800" u="sng" dirty="0">
                <a:latin typeface="Tahoma" charset="0"/>
                <a:ea typeface="ＭＳ Ｐゴシック" charset="0"/>
                <a:cs typeface="ＭＳ Ｐゴシック" charset="0"/>
              </a:rPr>
              <a:t> </a:t>
            </a:r>
            <a:r>
              <a:rPr lang="en-US" sz="1800" dirty="0" err="1">
                <a:latin typeface="Tahoma" charset="0"/>
                <a:ea typeface="ＭＳ Ｐゴシック" charset="0"/>
                <a:cs typeface="ＭＳ Ｐゴシック" charset="0"/>
              </a:rPr>
              <a:t>aan</a:t>
            </a:r>
            <a:r>
              <a:rPr lang="en-US" sz="1800" dirty="0">
                <a:latin typeface="Tahoma" charset="0"/>
                <a:ea typeface="ＭＳ Ｐゴシック" charset="0"/>
                <a:cs typeface="ＭＳ Ｐゴシック" charset="0"/>
              </a:rPr>
              <a:t> stem</a:t>
            </a:r>
          </a:p>
          <a:p>
            <a:pPr eaLnBrk="1" hangingPunct="1">
              <a:lnSpc>
                <a:spcPct val="80000"/>
              </a:lnSpc>
              <a:defRPr/>
            </a:pPr>
            <a:r>
              <a:rPr lang="en-US" sz="1800" dirty="0" err="1">
                <a:latin typeface="Tahoma" charset="0"/>
                <a:ea typeface="ＭＳ Ｐゴシック" charset="0"/>
                <a:cs typeface="ＭＳ Ｐゴシック" charset="0"/>
              </a:rPr>
              <a:t>Componisten</a:t>
            </a:r>
            <a:r>
              <a:rPr lang="en-US" sz="1800" dirty="0">
                <a:latin typeface="Tahoma" charset="0"/>
                <a:ea typeface="ＭＳ Ｐゴシック" charset="0"/>
                <a:cs typeface="ＭＳ Ｐゴシック" charset="0"/>
              </a:rPr>
              <a:t> </a:t>
            </a:r>
            <a:r>
              <a:rPr lang="en-US" sz="1800" dirty="0" err="1">
                <a:latin typeface="Tahoma" charset="0"/>
                <a:ea typeface="ＭＳ Ｐゴシック" charset="0"/>
                <a:cs typeface="ＭＳ Ｐゴシック" charset="0"/>
              </a:rPr>
              <a:t>schreven</a:t>
            </a:r>
            <a:r>
              <a:rPr lang="en-US" sz="1800" dirty="0">
                <a:latin typeface="Tahoma" charset="0"/>
                <a:ea typeface="ＭＳ Ｐゴシック" charset="0"/>
                <a:cs typeface="ＭＳ Ｐゴシック" charset="0"/>
              </a:rPr>
              <a:t> </a:t>
            </a:r>
            <a:r>
              <a:rPr lang="en-US" sz="1800" dirty="0" err="1">
                <a:latin typeface="Tahoma" charset="0"/>
                <a:ea typeface="ＭＳ Ｐゴシック" charset="0"/>
                <a:cs typeface="ＭＳ Ｐゴシック" charset="0"/>
              </a:rPr>
              <a:t>geen</a:t>
            </a:r>
            <a:r>
              <a:rPr lang="en-US" sz="1800" dirty="0">
                <a:latin typeface="Tahoma" charset="0"/>
                <a:ea typeface="ＭＳ Ｐゴシック" charset="0"/>
                <a:cs typeface="ＭＳ Ｐゴシック" charset="0"/>
              </a:rPr>
              <a:t> </a:t>
            </a:r>
            <a:r>
              <a:rPr lang="en-US" sz="1800" dirty="0" err="1">
                <a:latin typeface="Tahoma" charset="0"/>
                <a:ea typeface="ＭＳ Ｐゴシック" charset="0"/>
                <a:cs typeface="ＭＳ Ｐゴシック" charset="0"/>
              </a:rPr>
              <a:t>instrumentale</a:t>
            </a:r>
            <a:r>
              <a:rPr lang="en-US" sz="1800" dirty="0">
                <a:latin typeface="Tahoma" charset="0"/>
                <a:ea typeface="ＭＳ Ｐゴシック" charset="0"/>
                <a:cs typeface="ＭＳ Ｐゴシック" charset="0"/>
              </a:rPr>
              <a:t> </a:t>
            </a:r>
            <a:r>
              <a:rPr lang="en-US" sz="1800" dirty="0" err="1">
                <a:latin typeface="Tahoma" charset="0"/>
                <a:ea typeface="ＭＳ Ｐゴシック" charset="0"/>
                <a:cs typeface="ＭＳ Ｐゴシック" charset="0"/>
              </a:rPr>
              <a:t>muziek</a:t>
            </a:r>
            <a:r>
              <a:rPr lang="en-US" sz="1800" dirty="0">
                <a:latin typeface="Tahoma" charset="0"/>
                <a:ea typeface="ＭＳ Ｐゴシック" charset="0"/>
                <a:cs typeface="ＭＳ Ｐゴシック" charset="0"/>
              </a:rPr>
              <a:t>: </a:t>
            </a:r>
            <a:r>
              <a:rPr lang="en-US" sz="1800" dirty="0" err="1">
                <a:latin typeface="Tahoma" charset="0"/>
                <a:ea typeface="ＭＳ Ｐゴシック" charset="0"/>
                <a:cs typeface="ＭＳ Ｐゴシック" charset="0"/>
              </a:rPr>
              <a:t>uitvoerenden</a:t>
            </a:r>
            <a:r>
              <a:rPr lang="en-US" sz="1800" dirty="0">
                <a:latin typeface="Tahoma" charset="0"/>
                <a:ea typeface="ＭＳ Ｐゴシック" charset="0"/>
                <a:cs typeface="ＭＳ Ｐゴシック" charset="0"/>
              </a:rPr>
              <a:t> </a:t>
            </a:r>
            <a:r>
              <a:rPr lang="en-US" sz="1800" dirty="0" err="1">
                <a:latin typeface="Tahoma" charset="0"/>
                <a:ea typeface="ＭＳ Ｐゴシック" charset="0"/>
                <a:cs typeface="ＭＳ Ｐゴシック" charset="0"/>
              </a:rPr>
              <a:t>bepaalden</a:t>
            </a:r>
            <a:r>
              <a:rPr lang="en-US" sz="1800" dirty="0">
                <a:latin typeface="Tahoma" charset="0"/>
                <a:ea typeface="ＭＳ Ｐゴシック" charset="0"/>
                <a:cs typeface="ＭＳ Ｐゴシック" charset="0"/>
              </a:rPr>
              <a:t> </a:t>
            </a:r>
            <a:r>
              <a:rPr lang="en-US" sz="1800" dirty="0" err="1">
                <a:latin typeface="Tahoma" charset="0"/>
                <a:ea typeface="ＭＳ Ｐゴシック" charset="0"/>
                <a:cs typeface="ＭＳ Ｐゴシック" charset="0"/>
              </a:rPr>
              <a:t>zelf</a:t>
            </a:r>
            <a:r>
              <a:rPr lang="en-US" sz="1800" dirty="0">
                <a:latin typeface="Tahoma" charset="0"/>
                <a:ea typeface="ＭＳ Ｐゴシック" charset="0"/>
                <a:cs typeface="ＭＳ Ｐゴシック" charset="0"/>
              </a:rPr>
              <a:t> hoe </a:t>
            </a:r>
            <a:r>
              <a:rPr lang="en-US" sz="1800" dirty="0" err="1">
                <a:latin typeface="Tahoma" charset="0"/>
                <a:ea typeface="ＭＳ Ｐゴシック" charset="0"/>
                <a:cs typeface="ＭＳ Ｐゴシック" charset="0"/>
              </a:rPr>
              <a:t>alles</a:t>
            </a:r>
            <a:r>
              <a:rPr lang="en-US" sz="1800" dirty="0">
                <a:latin typeface="Tahoma" charset="0"/>
                <a:ea typeface="ＭＳ Ｐゴシック" charset="0"/>
                <a:cs typeface="ＭＳ Ｐゴシック" charset="0"/>
              </a:rPr>
              <a:t> </a:t>
            </a:r>
            <a:r>
              <a:rPr lang="en-US" sz="1800" dirty="0" err="1">
                <a:latin typeface="Tahoma" charset="0"/>
                <a:ea typeface="ＭＳ Ｐゴシック" charset="0"/>
                <a:cs typeface="ＭＳ Ｐゴシック" charset="0"/>
              </a:rPr>
              <a:t>werd</a:t>
            </a:r>
            <a:r>
              <a:rPr lang="en-US" sz="1800" dirty="0">
                <a:latin typeface="Tahoma" charset="0"/>
                <a:ea typeface="ＭＳ Ｐゴシック" charset="0"/>
                <a:cs typeface="ＭＳ Ｐゴシック" charset="0"/>
              </a:rPr>
              <a:t> </a:t>
            </a:r>
            <a:r>
              <a:rPr lang="en-US" sz="1800" dirty="0" err="1">
                <a:latin typeface="Tahoma" charset="0"/>
                <a:ea typeface="ＭＳ Ｐゴシック" charset="0"/>
                <a:cs typeface="ＭＳ Ｐゴシック" charset="0"/>
              </a:rPr>
              <a:t>uitgevoerd</a:t>
            </a:r>
            <a:endParaRPr lang="en-US" sz="1800" dirty="0">
              <a:latin typeface="Tahoma" charset="0"/>
              <a:ea typeface="ＭＳ Ｐゴシック" charset="0"/>
              <a:cs typeface="ＭＳ Ｐゴシック" charset="0"/>
            </a:endParaRPr>
          </a:p>
          <a:p>
            <a:pPr eaLnBrk="1" hangingPunct="1">
              <a:lnSpc>
                <a:spcPct val="80000"/>
              </a:lnSpc>
              <a:defRPr/>
            </a:pPr>
            <a:r>
              <a:rPr lang="en-US" sz="1800" dirty="0" err="1" smtClean="0">
                <a:latin typeface="Tahoma" charset="0"/>
                <a:ea typeface="ＭＳ Ｐゴシック" charset="0"/>
                <a:cs typeface="ＭＳ Ｐゴシック" charset="0"/>
              </a:rPr>
              <a:t>Instrumentale</a:t>
            </a:r>
            <a:r>
              <a:rPr lang="en-US" sz="1800" dirty="0" smtClean="0">
                <a:latin typeface="Tahoma" charset="0"/>
                <a:ea typeface="ＭＳ Ｐゴシック" charset="0"/>
                <a:cs typeface="ＭＳ Ｐゴシック" charset="0"/>
              </a:rPr>
              <a:t> </a:t>
            </a:r>
            <a:r>
              <a:rPr lang="en-US" sz="1800" dirty="0" err="1" smtClean="0">
                <a:latin typeface="Tahoma" charset="0"/>
                <a:ea typeface="ＭＳ Ｐゴシック" charset="0"/>
                <a:cs typeface="ＭＳ Ｐゴシック" charset="0"/>
              </a:rPr>
              <a:t>muziek</a:t>
            </a:r>
            <a:r>
              <a:rPr lang="en-US" sz="1800" dirty="0" smtClean="0">
                <a:latin typeface="Tahoma" charset="0"/>
                <a:ea typeface="ＭＳ Ｐゴシック" charset="0"/>
                <a:cs typeface="ＭＳ Ｐゴシック" charset="0"/>
              </a:rPr>
              <a:t>: </a:t>
            </a:r>
            <a:r>
              <a:rPr lang="en-US" sz="1800" dirty="0" err="1" smtClean="0">
                <a:latin typeface="Tahoma" charset="0"/>
                <a:ea typeface="ＭＳ Ｐゴシック" charset="0"/>
                <a:cs typeface="ＭＳ Ｐゴシック" charset="0"/>
              </a:rPr>
              <a:t>Altijd</a:t>
            </a:r>
            <a:r>
              <a:rPr lang="en-US" sz="1800" dirty="0" smtClean="0">
                <a:latin typeface="Tahoma" charset="0"/>
                <a:ea typeface="ＭＳ Ｐゴシック" charset="0"/>
                <a:cs typeface="ＭＳ Ｐゴシック" charset="0"/>
              </a:rPr>
              <a:t> </a:t>
            </a:r>
            <a:r>
              <a:rPr lang="en-US" sz="1800" dirty="0" err="1">
                <a:latin typeface="Tahoma" charset="0"/>
                <a:ea typeface="ＭＳ Ｐゴシック" charset="0"/>
                <a:cs typeface="ＭＳ Ｐゴシック" charset="0"/>
              </a:rPr>
              <a:t>te</a:t>
            </a:r>
            <a:r>
              <a:rPr lang="en-US" sz="1800" dirty="0">
                <a:latin typeface="Tahoma" charset="0"/>
                <a:ea typeface="ＭＳ Ｐゴシック" charset="0"/>
                <a:cs typeface="ＭＳ Ｐゴシック" charset="0"/>
              </a:rPr>
              <a:t> </a:t>
            </a:r>
            <a:r>
              <a:rPr lang="en-US" sz="1800" dirty="0" err="1">
                <a:latin typeface="Tahoma" charset="0"/>
                <a:ea typeface="ＭＳ Ｐゴシック" charset="0"/>
                <a:cs typeface="ＭＳ Ｐゴシック" charset="0"/>
              </a:rPr>
              <a:t>maken</a:t>
            </a:r>
            <a:r>
              <a:rPr lang="en-US" sz="1800" dirty="0">
                <a:latin typeface="Tahoma" charset="0"/>
                <a:ea typeface="ＭＳ Ｐゴシック" charset="0"/>
                <a:cs typeface="ＭＳ Ｐゴシック" charset="0"/>
              </a:rPr>
              <a:t> met </a:t>
            </a:r>
            <a:r>
              <a:rPr lang="en-US" sz="1800" dirty="0" err="1">
                <a:latin typeface="Tahoma" charset="0"/>
                <a:ea typeface="ＭＳ Ｐゴシック" charset="0"/>
                <a:cs typeface="ＭＳ Ｐゴシック" charset="0"/>
              </a:rPr>
              <a:t>zang</a:t>
            </a:r>
            <a:r>
              <a:rPr lang="en-US" sz="1800" dirty="0">
                <a:latin typeface="Tahoma" charset="0"/>
                <a:ea typeface="ＭＳ Ｐゴシック" charset="0"/>
                <a:cs typeface="ＭＳ Ｐゴシック" charset="0"/>
              </a:rPr>
              <a:t> en </a:t>
            </a:r>
            <a:r>
              <a:rPr lang="en-US" sz="1800" dirty="0" err="1" smtClean="0">
                <a:latin typeface="Tahoma" charset="0"/>
                <a:ea typeface="ＭＳ Ｐゴシック" charset="0"/>
                <a:cs typeface="ＭＳ Ｐゴシック" charset="0"/>
              </a:rPr>
              <a:t>dans</a:t>
            </a:r>
            <a:endParaRPr lang="en-US" sz="1800" dirty="0" smtClean="0">
              <a:latin typeface="Tahoma" charset="0"/>
              <a:ea typeface="ＭＳ Ｐゴシック" charset="0"/>
              <a:cs typeface="ＭＳ Ｐゴシック" charset="0"/>
            </a:endParaRPr>
          </a:p>
          <a:p>
            <a:pPr eaLnBrk="1" hangingPunct="1">
              <a:lnSpc>
                <a:spcPct val="80000"/>
              </a:lnSpc>
              <a:defRPr/>
            </a:pPr>
            <a:endParaRPr lang="en-US" sz="1800" dirty="0">
              <a:latin typeface="Tahoma" charset="0"/>
              <a:ea typeface="ＭＳ Ｐゴシック" charset="0"/>
              <a:cs typeface="ＭＳ Ｐゴシック" charset="0"/>
            </a:endParaRPr>
          </a:p>
          <a:p>
            <a:pPr eaLnBrk="1" hangingPunct="1">
              <a:lnSpc>
                <a:spcPct val="80000"/>
              </a:lnSpc>
              <a:defRPr/>
            </a:pPr>
            <a:endParaRPr lang="en-US" sz="1800" dirty="0" smtClean="0">
              <a:latin typeface="Tahoma" charset="0"/>
              <a:ea typeface="ＭＳ Ｐゴシック" charset="0"/>
              <a:cs typeface="ＭＳ Ｐゴシック" charset="0"/>
            </a:endParaRPr>
          </a:p>
          <a:p>
            <a:pPr eaLnBrk="1" hangingPunct="1">
              <a:lnSpc>
                <a:spcPct val="80000"/>
              </a:lnSpc>
              <a:defRPr/>
            </a:pPr>
            <a:endParaRPr lang="nl-NL" sz="1800" dirty="0">
              <a:latin typeface="Tahoma" charset="0"/>
              <a:ea typeface="ＭＳ Ｐゴシック" charset="0"/>
              <a:cs typeface="ＭＳ Ｐゴシック" charset="0"/>
            </a:endParaRPr>
          </a:p>
          <a:p>
            <a:pPr eaLnBrk="1" hangingPunct="1">
              <a:lnSpc>
                <a:spcPct val="80000"/>
              </a:lnSpc>
              <a:defRPr/>
            </a:pPr>
            <a:endParaRPr lang="nl-NL" sz="1800" dirty="0">
              <a:latin typeface="Tahoma" charset="0"/>
              <a:ea typeface="ＭＳ Ｐゴシック" charset="0"/>
              <a:cs typeface="ＭＳ Ｐゴシック" charset="0"/>
            </a:endParaRPr>
          </a:p>
          <a:p>
            <a:pPr eaLnBrk="1" hangingPunct="1">
              <a:lnSpc>
                <a:spcPct val="80000"/>
              </a:lnSpc>
              <a:defRPr/>
            </a:pPr>
            <a:r>
              <a:rPr lang="nl-NL" sz="1400" dirty="0">
                <a:solidFill>
                  <a:srgbClr val="FF0000"/>
                </a:solidFill>
                <a:latin typeface="Tahoma" charset="0"/>
                <a:ea typeface="ＭＳ Ｐゴシック" charset="0"/>
                <a:cs typeface="ＭＳ Ｐゴシック" charset="0"/>
              </a:rPr>
              <a:t>De "</a:t>
            </a:r>
            <a:r>
              <a:rPr lang="nl-NL" sz="1400" u="sng" dirty="0">
                <a:solidFill>
                  <a:srgbClr val="FF0000"/>
                </a:solidFill>
                <a:latin typeface="Tahoma" charset="0"/>
                <a:ea typeface="ＭＳ Ｐゴシック" charset="0"/>
                <a:cs typeface="ＭＳ Ｐゴシック" charset="0"/>
              </a:rPr>
              <a:t>zachte  instrumenten</a:t>
            </a:r>
            <a:r>
              <a:rPr lang="nl-NL" sz="1400" dirty="0">
                <a:solidFill>
                  <a:srgbClr val="FF0000"/>
                </a:solidFill>
                <a:latin typeface="Tahoma" charset="0"/>
                <a:ea typeface="ＭＳ Ｐゴシック" charset="0"/>
                <a:cs typeface="ＭＳ Ｐゴシック" charset="0"/>
              </a:rPr>
              <a:t>" waren: </a:t>
            </a:r>
            <a:br>
              <a:rPr lang="nl-NL" sz="1400" dirty="0">
                <a:solidFill>
                  <a:srgbClr val="FF0000"/>
                </a:solidFill>
                <a:latin typeface="Tahoma" charset="0"/>
                <a:ea typeface="ＭＳ Ｐゴシック" charset="0"/>
                <a:cs typeface="ＭＳ Ｐゴシック" charset="0"/>
              </a:rPr>
            </a:br>
            <a:r>
              <a:rPr lang="nl-NL" sz="1400" dirty="0">
                <a:latin typeface="Tahoma" charset="0"/>
                <a:ea typeface="ＭＳ Ｐゴシック" charset="0"/>
                <a:cs typeface="ＭＳ Ｐゴシック" charset="0"/>
              </a:rPr>
              <a:t>de harp, vedel, de luit, het portatief, de dwarsfluit en de blokfluit.</a:t>
            </a:r>
          </a:p>
          <a:p>
            <a:pPr eaLnBrk="1" hangingPunct="1">
              <a:lnSpc>
                <a:spcPct val="80000"/>
              </a:lnSpc>
              <a:defRPr/>
            </a:pPr>
            <a:endParaRPr lang="nl-NL" sz="1400" dirty="0">
              <a:latin typeface="Tahoma" charset="0"/>
              <a:ea typeface="ＭＳ Ｐゴシック" charset="0"/>
              <a:cs typeface="ＭＳ Ｐゴシック" charset="0"/>
            </a:endParaRPr>
          </a:p>
          <a:p>
            <a:pPr eaLnBrk="1" hangingPunct="1">
              <a:lnSpc>
                <a:spcPct val="80000"/>
              </a:lnSpc>
              <a:defRPr/>
            </a:pPr>
            <a:r>
              <a:rPr lang="nl-NL" sz="1400" dirty="0">
                <a:solidFill>
                  <a:srgbClr val="FF0000"/>
                </a:solidFill>
                <a:latin typeface="Tahoma" charset="0"/>
                <a:ea typeface="ＭＳ Ｐゴシック" charset="0"/>
                <a:cs typeface="ＭＳ Ｐゴシック" charset="0"/>
              </a:rPr>
              <a:t>Tot de "</a:t>
            </a:r>
            <a:r>
              <a:rPr lang="nl-NL" sz="1400" u="sng" dirty="0">
                <a:solidFill>
                  <a:srgbClr val="FF0000"/>
                </a:solidFill>
                <a:latin typeface="Tahoma" charset="0"/>
                <a:ea typeface="ＭＳ Ｐゴシック" charset="0"/>
                <a:cs typeface="ＭＳ Ｐゴシック" charset="0"/>
              </a:rPr>
              <a:t>harde instrumenten</a:t>
            </a:r>
            <a:r>
              <a:rPr lang="nl-NL" sz="1400" dirty="0">
                <a:latin typeface="Tahoma" charset="0"/>
                <a:ea typeface="ＭＳ Ｐゴシック" charset="0"/>
                <a:cs typeface="ＭＳ Ｐゴシック" charset="0"/>
              </a:rPr>
              <a:t>" behoorden onder meer de schalmei, de zink </a:t>
            </a:r>
          </a:p>
          <a:p>
            <a:pPr eaLnBrk="1" hangingPunct="1">
              <a:lnSpc>
                <a:spcPct val="80000"/>
              </a:lnSpc>
              <a:buFont typeface="Wingdings" charset="0"/>
              <a:buNone/>
              <a:defRPr/>
            </a:pPr>
            <a:r>
              <a:rPr lang="nl-NL" sz="1400" dirty="0">
                <a:latin typeface="Tahoma" charset="0"/>
                <a:ea typeface="ＭＳ Ｐゴシック" charset="0"/>
                <a:cs typeface="ＭＳ Ｐゴシック" charset="0"/>
              </a:rPr>
              <a:t>	en de trompetten, trommel en doedelzak</a:t>
            </a:r>
          </a:p>
          <a:p>
            <a:pPr eaLnBrk="1" hangingPunct="1">
              <a:lnSpc>
                <a:spcPct val="80000"/>
              </a:lnSpc>
              <a:buFont typeface="Wingdings" charset="0"/>
              <a:buNone/>
              <a:defRPr/>
            </a:pPr>
            <a:endParaRPr lang="nl-NL" sz="1400" dirty="0">
              <a:latin typeface="Tahoma" charset="0"/>
              <a:ea typeface="ＭＳ Ｐゴシック" charset="0"/>
              <a:cs typeface="ＭＳ Ｐゴシック" charset="0"/>
            </a:endParaRPr>
          </a:p>
          <a:p>
            <a:pPr eaLnBrk="1" hangingPunct="1">
              <a:lnSpc>
                <a:spcPct val="80000"/>
              </a:lnSpc>
              <a:defRPr/>
            </a:pPr>
            <a:endParaRPr lang="nl-NL" sz="1800" dirty="0">
              <a:latin typeface="Tahoma" charset="0"/>
              <a:ea typeface="ＭＳ Ｐゴシック" charset="0"/>
              <a:cs typeface="ＭＳ Ｐゴシック" charset="0"/>
            </a:endParaRPr>
          </a:p>
          <a:p>
            <a:pPr eaLnBrk="1" hangingPunct="1">
              <a:lnSpc>
                <a:spcPct val="80000"/>
              </a:lnSpc>
              <a:defRPr/>
            </a:pPr>
            <a:r>
              <a:rPr lang="en-US" sz="1400" dirty="0">
                <a:latin typeface="Tahoma" charset="0"/>
                <a:ea typeface="ＭＳ Ｐゴシック" charset="0"/>
                <a:cs typeface="ＭＳ Ｐゴシック" charset="0"/>
                <a:hlinkClick r:id="rId2"/>
              </a:rPr>
              <a:t>https://www.youtube.com/watch?v=6UxtRLC7rsM&amp;feature=related</a:t>
            </a:r>
            <a:endParaRPr lang="en-US" sz="1400" dirty="0">
              <a:latin typeface="Tahoma" charset="0"/>
              <a:ea typeface="ＭＳ Ｐゴシック" charset="0"/>
              <a:cs typeface="ＭＳ Ｐゴシック" charset="0"/>
            </a:endParaRPr>
          </a:p>
          <a:p>
            <a:pPr eaLnBrk="1" hangingPunct="1">
              <a:lnSpc>
                <a:spcPct val="80000"/>
              </a:lnSpc>
              <a:defRPr/>
            </a:pPr>
            <a:endParaRPr lang="en-US" sz="1400" dirty="0">
              <a:latin typeface="Tahoma" charset="0"/>
              <a:ea typeface="ＭＳ Ｐゴシック" charset="0"/>
              <a:cs typeface="ＭＳ Ｐゴシック" charset="0"/>
            </a:endParaRPr>
          </a:p>
          <a:p>
            <a:pPr eaLnBrk="1" hangingPunct="1">
              <a:lnSpc>
                <a:spcPct val="80000"/>
              </a:lnSpc>
              <a:defRPr/>
            </a:pPr>
            <a:endParaRPr lang="nl-NL" sz="1800" dirty="0">
              <a:latin typeface="Tahoma" charset="0"/>
              <a:ea typeface="ＭＳ Ｐゴシック" charset="0"/>
              <a:cs typeface="ＭＳ Ｐゴシック" charset="0"/>
            </a:endParaRPr>
          </a:p>
          <a:p>
            <a:pPr eaLnBrk="1" hangingPunct="1">
              <a:lnSpc>
                <a:spcPct val="80000"/>
              </a:lnSpc>
              <a:defRPr/>
            </a:pPr>
            <a:endParaRPr lang="nl-NL" sz="1800" dirty="0">
              <a:latin typeface="Tahoma" charset="0"/>
              <a:ea typeface="ＭＳ Ｐゴシック" charset="0"/>
              <a:cs typeface="ＭＳ Ｐゴシック" charset="0"/>
            </a:endParaRPr>
          </a:p>
          <a:p>
            <a:pPr eaLnBrk="1" hangingPunct="1">
              <a:lnSpc>
                <a:spcPct val="80000"/>
              </a:lnSpc>
              <a:defRPr/>
            </a:pPr>
            <a:endParaRPr lang="nl-NL" sz="1800" dirty="0">
              <a:latin typeface="Tahoma" charset="0"/>
              <a:ea typeface="ＭＳ Ｐゴシック" charset="0"/>
              <a:cs typeface="ＭＳ Ｐゴシック" charset="0"/>
            </a:endParaRPr>
          </a:p>
        </p:txBody>
      </p:sp>
      <p:pic>
        <p:nvPicPr>
          <p:cNvPr id="63491" name="Picture 5" descr="instrumenten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04025" y="2565400"/>
            <a:ext cx="23399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3170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latin typeface="Tahoma" charset="0"/>
              <a:ea typeface="ＭＳ Ｐゴシック" charset="0"/>
              <a:cs typeface="ＭＳ Ｐゴシック" charset="0"/>
            </a:endParaRPr>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rcRect l="-35067" r="-35067"/>
          <a:stretch>
            <a:fillRect/>
          </a:stretch>
        </p:blipFill>
        <p:spPr>
          <a:xfrm>
            <a:off x="-756356" y="365832"/>
            <a:ext cx="6146800" cy="3055584"/>
          </a:xfrm>
        </p:spPr>
      </p:pic>
      <p:sp>
        <p:nvSpPr>
          <p:cNvPr id="7" name="Rechthoek 6"/>
          <p:cNvSpPr/>
          <p:nvPr/>
        </p:nvSpPr>
        <p:spPr>
          <a:xfrm>
            <a:off x="1241778" y="5196891"/>
            <a:ext cx="4572000" cy="1200329"/>
          </a:xfrm>
          <a:prstGeom prst="rect">
            <a:avLst/>
          </a:prstGeom>
        </p:spPr>
        <p:txBody>
          <a:bodyPr>
            <a:spAutoFit/>
          </a:bodyPr>
          <a:lstStyle/>
          <a:p>
            <a:r>
              <a:rPr lang="nl-NL" dirty="0">
                <a:hlinkClick r:id="rId3"/>
              </a:rPr>
              <a:t>http://static.digischool.nl/mu/leerlingen/geschiedenis/middeleeuwen/</a:t>
            </a:r>
            <a:r>
              <a:rPr lang="nl-NL" dirty="0" smtClean="0">
                <a:hlinkClick r:id="rId3"/>
              </a:rPr>
              <a:t>instrumenten.htm</a:t>
            </a:r>
            <a:endParaRPr lang="nl-NL" dirty="0" smtClean="0"/>
          </a:p>
          <a:p>
            <a:endParaRPr lang="nl-NL" dirty="0"/>
          </a:p>
        </p:txBody>
      </p:sp>
      <p:sp>
        <p:nvSpPr>
          <p:cNvPr id="3" name="Rechthoek 2"/>
          <p:cNvSpPr/>
          <p:nvPr/>
        </p:nvSpPr>
        <p:spPr>
          <a:xfrm>
            <a:off x="1507067" y="3105835"/>
            <a:ext cx="5350933" cy="1477328"/>
          </a:xfrm>
          <a:prstGeom prst="rect">
            <a:avLst/>
          </a:prstGeom>
        </p:spPr>
        <p:txBody>
          <a:bodyPr wrap="square">
            <a:spAutoFit/>
          </a:bodyPr>
          <a:lstStyle/>
          <a:p>
            <a:endParaRPr lang="nl-NL" dirty="0" smtClean="0">
              <a:hlinkClick r:id="rId4"/>
            </a:endParaRPr>
          </a:p>
          <a:p>
            <a:endParaRPr lang="nl-NL" dirty="0">
              <a:hlinkClick r:id="rId4"/>
            </a:endParaRPr>
          </a:p>
          <a:p>
            <a:r>
              <a:rPr lang="nl-NL" dirty="0" smtClean="0">
                <a:hlinkClick r:id="rId4"/>
              </a:rPr>
              <a:t>https</a:t>
            </a:r>
            <a:r>
              <a:rPr lang="nl-NL" dirty="0">
                <a:hlinkClick r:id="rId4"/>
              </a:rPr>
              <a:t>://www.youtube.com/watch?t=81&amp;v=</a:t>
            </a:r>
            <a:r>
              <a:rPr lang="nl-NL" dirty="0" smtClean="0">
                <a:hlinkClick r:id="rId4"/>
              </a:rPr>
              <a:t>AO6Hsf3xeuM</a:t>
            </a:r>
            <a:endParaRPr lang="nl-NL" dirty="0" smtClean="0"/>
          </a:p>
          <a:p>
            <a:endParaRPr lang="nl-NL" dirty="0"/>
          </a:p>
        </p:txBody>
      </p:sp>
      <p:pic>
        <p:nvPicPr>
          <p:cNvPr id="10" name="Afbeelding 9"/>
          <p:cNvPicPr>
            <a:picLocks noChangeAspect="1"/>
          </p:cNvPicPr>
          <p:nvPr/>
        </p:nvPicPr>
        <p:blipFill>
          <a:blip r:embed="rId5"/>
          <a:stretch>
            <a:fillRect/>
          </a:stretch>
        </p:blipFill>
        <p:spPr>
          <a:xfrm>
            <a:off x="5266266" y="274637"/>
            <a:ext cx="3657601" cy="5990695"/>
          </a:xfrm>
          <a:prstGeom prst="rect">
            <a:avLst/>
          </a:prstGeom>
        </p:spPr>
      </p:pic>
      <p:sp>
        <p:nvSpPr>
          <p:cNvPr id="6" name="Tekstvak 5"/>
          <p:cNvSpPr txBox="1"/>
          <p:nvPr/>
        </p:nvSpPr>
        <p:spPr>
          <a:xfrm>
            <a:off x="5740400" y="2032000"/>
            <a:ext cx="734133" cy="369332"/>
          </a:xfrm>
          <a:prstGeom prst="rect">
            <a:avLst/>
          </a:prstGeom>
          <a:noFill/>
        </p:spPr>
        <p:txBody>
          <a:bodyPr wrap="none" rtlCol="0">
            <a:spAutoFit/>
          </a:bodyPr>
          <a:lstStyle/>
          <a:p>
            <a:r>
              <a:rPr lang="nl-NL" b="1" dirty="0" smtClean="0"/>
              <a:t>Vedel</a:t>
            </a:r>
            <a:endParaRPr lang="nl-NL" b="1" dirty="0"/>
          </a:p>
        </p:txBody>
      </p:sp>
      <p:sp>
        <p:nvSpPr>
          <p:cNvPr id="11" name="Tekstvak 10"/>
          <p:cNvSpPr txBox="1"/>
          <p:nvPr/>
        </p:nvSpPr>
        <p:spPr>
          <a:xfrm>
            <a:off x="8085784" y="1847334"/>
            <a:ext cx="542862" cy="369332"/>
          </a:xfrm>
          <a:prstGeom prst="rect">
            <a:avLst/>
          </a:prstGeom>
          <a:noFill/>
        </p:spPr>
        <p:txBody>
          <a:bodyPr wrap="none" rtlCol="0">
            <a:spAutoFit/>
          </a:bodyPr>
          <a:lstStyle/>
          <a:p>
            <a:r>
              <a:rPr lang="nl-NL" b="1" dirty="0" smtClean="0"/>
              <a:t>Luit</a:t>
            </a:r>
            <a:endParaRPr lang="nl-NL" b="1" dirty="0"/>
          </a:p>
        </p:txBody>
      </p:sp>
      <p:sp>
        <p:nvSpPr>
          <p:cNvPr id="12" name="Tekstvak 11"/>
          <p:cNvSpPr txBox="1"/>
          <p:nvPr/>
        </p:nvSpPr>
        <p:spPr>
          <a:xfrm>
            <a:off x="6671734" y="3742267"/>
            <a:ext cx="1018227" cy="369332"/>
          </a:xfrm>
          <a:prstGeom prst="rect">
            <a:avLst/>
          </a:prstGeom>
          <a:noFill/>
        </p:spPr>
        <p:txBody>
          <a:bodyPr wrap="none" rtlCol="0">
            <a:spAutoFit/>
          </a:bodyPr>
          <a:lstStyle/>
          <a:p>
            <a:r>
              <a:rPr lang="nl-NL" dirty="0" smtClean="0"/>
              <a:t>Portatief</a:t>
            </a:r>
            <a:endParaRPr lang="nl-NL" dirty="0"/>
          </a:p>
        </p:txBody>
      </p:sp>
      <p:sp>
        <p:nvSpPr>
          <p:cNvPr id="13" name="Tekstvak 12"/>
          <p:cNvSpPr txBox="1"/>
          <p:nvPr/>
        </p:nvSpPr>
        <p:spPr>
          <a:xfrm>
            <a:off x="5681775" y="5420267"/>
            <a:ext cx="1159292" cy="369332"/>
          </a:xfrm>
          <a:prstGeom prst="rect">
            <a:avLst/>
          </a:prstGeom>
          <a:noFill/>
        </p:spPr>
        <p:txBody>
          <a:bodyPr wrap="none" rtlCol="0">
            <a:spAutoFit/>
          </a:bodyPr>
          <a:lstStyle/>
          <a:p>
            <a:r>
              <a:rPr lang="nl-NL" dirty="0" smtClean="0"/>
              <a:t>Doedelzak</a:t>
            </a:r>
            <a:endParaRPr lang="nl-NL" dirty="0"/>
          </a:p>
        </p:txBody>
      </p:sp>
      <p:sp>
        <p:nvSpPr>
          <p:cNvPr id="14" name="Tekstvak 13"/>
          <p:cNvSpPr txBox="1"/>
          <p:nvPr/>
        </p:nvSpPr>
        <p:spPr>
          <a:xfrm>
            <a:off x="6653988" y="5063025"/>
            <a:ext cx="1035973" cy="369332"/>
          </a:xfrm>
          <a:prstGeom prst="rect">
            <a:avLst/>
          </a:prstGeom>
          <a:noFill/>
        </p:spPr>
        <p:txBody>
          <a:bodyPr wrap="none" rtlCol="0">
            <a:spAutoFit/>
          </a:bodyPr>
          <a:lstStyle/>
          <a:p>
            <a:r>
              <a:rPr lang="nl-NL" dirty="0" smtClean="0"/>
              <a:t>Trommel</a:t>
            </a:r>
            <a:endParaRPr lang="nl-NL" dirty="0"/>
          </a:p>
        </p:txBody>
      </p:sp>
    </p:spTree>
    <p:extLst>
      <p:ext uri="{BB962C8B-B14F-4D97-AF65-F5344CB8AC3E}">
        <p14:creationId xmlns:p14="http://schemas.microsoft.com/office/powerpoint/2010/main" val="10298655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rcRect l="-39588" r="-39588"/>
          <a:stretch>
            <a:fillRect/>
          </a:stretch>
        </p:blipFill>
        <p:spPr>
          <a:xfrm>
            <a:off x="-1083733" y="1"/>
            <a:ext cx="5198534" cy="3505200"/>
          </a:xfrm>
        </p:spPr>
      </p:pic>
      <p:pic>
        <p:nvPicPr>
          <p:cNvPr id="5" name="Afbeelding 4"/>
          <p:cNvPicPr>
            <a:picLocks noChangeAspect="1"/>
          </p:cNvPicPr>
          <p:nvPr/>
        </p:nvPicPr>
        <p:blipFill>
          <a:blip r:embed="rId3"/>
          <a:stretch>
            <a:fillRect/>
          </a:stretch>
        </p:blipFill>
        <p:spPr>
          <a:xfrm>
            <a:off x="0" y="3505201"/>
            <a:ext cx="2912532" cy="1555749"/>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2532" y="1"/>
            <a:ext cx="2341033" cy="2158999"/>
          </a:xfrm>
          <a:prstGeom prst="rect">
            <a:avLst/>
          </a:prstGeom>
        </p:spPr>
      </p:pic>
      <p:pic>
        <p:nvPicPr>
          <p:cNvPr id="7" name="Afbeelding 6"/>
          <p:cNvPicPr>
            <a:picLocks noChangeAspect="1"/>
          </p:cNvPicPr>
          <p:nvPr/>
        </p:nvPicPr>
        <p:blipFill>
          <a:blip r:embed="rId5"/>
          <a:stretch>
            <a:fillRect/>
          </a:stretch>
        </p:blipFill>
        <p:spPr>
          <a:xfrm>
            <a:off x="5253565" y="-50798"/>
            <a:ext cx="2273299" cy="3949700"/>
          </a:xfrm>
          <a:prstGeom prst="rect">
            <a:avLst/>
          </a:prstGeom>
        </p:spPr>
      </p:pic>
      <p:pic>
        <p:nvPicPr>
          <p:cNvPr id="8" name="Afbeelding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2532" y="2159000"/>
            <a:ext cx="1540933" cy="2836333"/>
          </a:xfrm>
          <a:prstGeom prst="rect">
            <a:avLst/>
          </a:prstGeom>
        </p:spPr>
      </p:pic>
      <p:pic>
        <p:nvPicPr>
          <p:cNvPr id="9" name="Afbeelding 8"/>
          <p:cNvPicPr>
            <a:picLocks noChangeAspect="1"/>
          </p:cNvPicPr>
          <p:nvPr/>
        </p:nvPicPr>
        <p:blipFill>
          <a:blip r:embed="rId7"/>
          <a:stretch>
            <a:fillRect/>
          </a:stretch>
        </p:blipFill>
        <p:spPr>
          <a:xfrm>
            <a:off x="4385733" y="2175934"/>
            <a:ext cx="1452033" cy="2832100"/>
          </a:xfrm>
          <a:prstGeom prst="rect">
            <a:avLst/>
          </a:prstGeom>
        </p:spPr>
      </p:pic>
      <p:pic>
        <p:nvPicPr>
          <p:cNvPr id="10" name="Afbeelding 9"/>
          <p:cNvPicPr>
            <a:picLocks noChangeAspect="1"/>
          </p:cNvPicPr>
          <p:nvPr/>
        </p:nvPicPr>
        <p:blipFill>
          <a:blip r:embed="rId8"/>
          <a:stretch>
            <a:fillRect/>
          </a:stretch>
        </p:blipFill>
        <p:spPr>
          <a:xfrm>
            <a:off x="7234762" y="2774950"/>
            <a:ext cx="1968502" cy="2286000"/>
          </a:xfrm>
          <a:prstGeom prst="rect">
            <a:avLst/>
          </a:prstGeom>
        </p:spPr>
      </p:pic>
      <p:pic>
        <p:nvPicPr>
          <p:cNvPr id="11" name="Afbeelding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68030" y="4809067"/>
            <a:ext cx="1917703" cy="1494366"/>
          </a:xfrm>
          <a:prstGeom prst="rect">
            <a:avLst/>
          </a:prstGeom>
        </p:spPr>
      </p:pic>
      <p:pic>
        <p:nvPicPr>
          <p:cNvPr id="12" name="Afbeelding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26864" y="1"/>
            <a:ext cx="1676400" cy="2730500"/>
          </a:xfrm>
          <a:prstGeom prst="rect">
            <a:avLst/>
          </a:prstGeom>
        </p:spPr>
      </p:pic>
      <p:pic>
        <p:nvPicPr>
          <p:cNvPr id="13" name="Afbeelding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698069" y="3996266"/>
            <a:ext cx="1718733" cy="2129367"/>
          </a:xfrm>
          <a:prstGeom prst="rect">
            <a:avLst/>
          </a:prstGeom>
        </p:spPr>
      </p:pic>
      <p:pic>
        <p:nvPicPr>
          <p:cNvPr id="14" name="Afbeelding 13"/>
          <p:cNvPicPr>
            <a:picLocks noChangeAspect="1"/>
          </p:cNvPicPr>
          <p:nvPr/>
        </p:nvPicPr>
        <p:blipFill>
          <a:blip r:embed="rId12"/>
          <a:stretch>
            <a:fillRect/>
          </a:stretch>
        </p:blipFill>
        <p:spPr>
          <a:xfrm>
            <a:off x="16933" y="5060950"/>
            <a:ext cx="2455334" cy="1227667"/>
          </a:xfrm>
          <a:prstGeom prst="rect">
            <a:avLst/>
          </a:prstGeom>
        </p:spPr>
      </p:pic>
      <p:pic>
        <p:nvPicPr>
          <p:cNvPr id="15" name="Afbeelding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199469" y="4298950"/>
            <a:ext cx="1498600" cy="1964267"/>
          </a:xfrm>
          <a:prstGeom prst="rect">
            <a:avLst/>
          </a:prstGeom>
        </p:spPr>
      </p:pic>
      <p:sp>
        <p:nvSpPr>
          <p:cNvPr id="3" name="Tekstvak 2"/>
          <p:cNvSpPr txBox="1"/>
          <p:nvPr/>
        </p:nvSpPr>
        <p:spPr>
          <a:xfrm>
            <a:off x="1388533" y="2774950"/>
            <a:ext cx="650163" cy="369332"/>
          </a:xfrm>
          <a:prstGeom prst="rect">
            <a:avLst/>
          </a:prstGeom>
          <a:noFill/>
        </p:spPr>
        <p:txBody>
          <a:bodyPr wrap="none" rtlCol="0">
            <a:spAutoFit/>
          </a:bodyPr>
          <a:lstStyle/>
          <a:p>
            <a:r>
              <a:rPr lang="nl-NL" b="1" dirty="0" smtClean="0"/>
              <a:t>Harp</a:t>
            </a:r>
            <a:endParaRPr lang="nl-NL" b="1" dirty="0"/>
          </a:p>
        </p:txBody>
      </p:sp>
      <p:sp>
        <p:nvSpPr>
          <p:cNvPr id="16" name="Tekstvak 15"/>
          <p:cNvSpPr txBox="1"/>
          <p:nvPr/>
        </p:nvSpPr>
        <p:spPr>
          <a:xfrm>
            <a:off x="6045200" y="274638"/>
            <a:ext cx="586368" cy="369332"/>
          </a:xfrm>
          <a:prstGeom prst="rect">
            <a:avLst/>
          </a:prstGeom>
          <a:noFill/>
        </p:spPr>
        <p:txBody>
          <a:bodyPr wrap="none" rtlCol="0">
            <a:spAutoFit/>
          </a:bodyPr>
          <a:lstStyle/>
          <a:p>
            <a:r>
              <a:rPr lang="nl-NL" b="1" dirty="0" smtClean="0"/>
              <a:t>Zink</a:t>
            </a:r>
            <a:endParaRPr lang="nl-NL" b="1" dirty="0"/>
          </a:p>
        </p:txBody>
      </p:sp>
      <p:sp>
        <p:nvSpPr>
          <p:cNvPr id="17" name="Tekstvak 16"/>
          <p:cNvSpPr txBox="1"/>
          <p:nvPr/>
        </p:nvSpPr>
        <p:spPr>
          <a:xfrm>
            <a:off x="7806267" y="2270667"/>
            <a:ext cx="1031051" cy="369332"/>
          </a:xfrm>
          <a:prstGeom prst="rect">
            <a:avLst/>
          </a:prstGeom>
          <a:noFill/>
        </p:spPr>
        <p:txBody>
          <a:bodyPr wrap="none" rtlCol="0">
            <a:spAutoFit/>
          </a:bodyPr>
          <a:lstStyle/>
          <a:p>
            <a:r>
              <a:rPr lang="nl-NL" b="1" dirty="0" smtClean="0"/>
              <a:t>Portatie</a:t>
            </a:r>
            <a:r>
              <a:rPr lang="nl-NL" dirty="0" smtClean="0"/>
              <a:t>f</a:t>
            </a:r>
            <a:endParaRPr lang="nl-NL" dirty="0"/>
          </a:p>
        </p:txBody>
      </p:sp>
      <p:sp>
        <p:nvSpPr>
          <p:cNvPr id="18" name="Tekstvak 17"/>
          <p:cNvSpPr txBox="1"/>
          <p:nvPr/>
        </p:nvSpPr>
        <p:spPr>
          <a:xfrm>
            <a:off x="190559" y="4439735"/>
            <a:ext cx="543739" cy="369332"/>
          </a:xfrm>
          <a:prstGeom prst="rect">
            <a:avLst/>
          </a:prstGeom>
          <a:noFill/>
        </p:spPr>
        <p:txBody>
          <a:bodyPr wrap="none" rtlCol="0">
            <a:spAutoFit/>
          </a:bodyPr>
          <a:lstStyle/>
          <a:p>
            <a:r>
              <a:rPr lang="nl-NL" b="1" dirty="0" smtClean="0"/>
              <a:t>Lui</a:t>
            </a:r>
            <a:r>
              <a:rPr lang="nl-NL" dirty="0" smtClean="0"/>
              <a:t>t</a:t>
            </a:r>
            <a:endParaRPr lang="nl-NL" dirty="0"/>
          </a:p>
        </p:txBody>
      </p:sp>
      <p:sp>
        <p:nvSpPr>
          <p:cNvPr id="19" name="Tekstvak 18"/>
          <p:cNvSpPr txBox="1"/>
          <p:nvPr/>
        </p:nvSpPr>
        <p:spPr>
          <a:xfrm>
            <a:off x="2912532" y="3014133"/>
            <a:ext cx="1202269" cy="369332"/>
          </a:xfrm>
          <a:prstGeom prst="rect">
            <a:avLst/>
          </a:prstGeom>
          <a:noFill/>
        </p:spPr>
        <p:txBody>
          <a:bodyPr wrap="square" rtlCol="0">
            <a:spAutoFit/>
          </a:bodyPr>
          <a:lstStyle/>
          <a:p>
            <a:r>
              <a:rPr lang="nl-NL" b="1" dirty="0" smtClean="0">
                <a:solidFill>
                  <a:schemeClr val="bg1"/>
                </a:solidFill>
              </a:rPr>
              <a:t>SCHALMEI</a:t>
            </a:r>
            <a:endParaRPr lang="nl-NL" b="1" dirty="0">
              <a:solidFill>
                <a:schemeClr val="bg1"/>
              </a:solidFill>
            </a:endParaRPr>
          </a:p>
        </p:txBody>
      </p:sp>
      <p:sp>
        <p:nvSpPr>
          <p:cNvPr id="20" name="Tekstvak 19"/>
          <p:cNvSpPr txBox="1"/>
          <p:nvPr/>
        </p:nvSpPr>
        <p:spPr>
          <a:xfrm>
            <a:off x="7806267" y="2842683"/>
            <a:ext cx="1224088" cy="369332"/>
          </a:xfrm>
          <a:prstGeom prst="rect">
            <a:avLst/>
          </a:prstGeom>
          <a:noFill/>
        </p:spPr>
        <p:txBody>
          <a:bodyPr wrap="none" rtlCol="0">
            <a:spAutoFit/>
          </a:bodyPr>
          <a:lstStyle/>
          <a:p>
            <a:r>
              <a:rPr lang="nl-NL" b="1" dirty="0" smtClean="0"/>
              <a:t>BLOKFLUIT</a:t>
            </a:r>
            <a:endParaRPr lang="nl-NL" b="1" dirty="0"/>
          </a:p>
        </p:txBody>
      </p:sp>
      <p:sp>
        <p:nvSpPr>
          <p:cNvPr id="21" name="Tekstvak 20"/>
          <p:cNvSpPr txBox="1"/>
          <p:nvPr/>
        </p:nvSpPr>
        <p:spPr>
          <a:xfrm>
            <a:off x="216417" y="6343650"/>
            <a:ext cx="1172116" cy="369332"/>
          </a:xfrm>
          <a:prstGeom prst="rect">
            <a:avLst/>
          </a:prstGeom>
          <a:noFill/>
        </p:spPr>
        <p:txBody>
          <a:bodyPr wrap="none" rtlCol="0">
            <a:spAutoFit/>
          </a:bodyPr>
          <a:lstStyle/>
          <a:p>
            <a:r>
              <a:rPr lang="nl-NL" dirty="0" smtClean="0"/>
              <a:t>DRAAILIER</a:t>
            </a:r>
            <a:endParaRPr lang="nl-NL" dirty="0"/>
          </a:p>
        </p:txBody>
      </p:sp>
      <p:sp>
        <p:nvSpPr>
          <p:cNvPr id="22" name="Tekstvak 21"/>
          <p:cNvSpPr txBox="1"/>
          <p:nvPr/>
        </p:nvSpPr>
        <p:spPr>
          <a:xfrm>
            <a:off x="2695948" y="6343650"/>
            <a:ext cx="1418853" cy="369332"/>
          </a:xfrm>
          <a:prstGeom prst="rect">
            <a:avLst/>
          </a:prstGeom>
          <a:noFill/>
        </p:spPr>
        <p:txBody>
          <a:bodyPr wrap="none" rtlCol="0">
            <a:spAutoFit/>
          </a:bodyPr>
          <a:lstStyle/>
          <a:p>
            <a:r>
              <a:rPr lang="nl-NL" dirty="0" smtClean="0"/>
              <a:t>DWARSFLUIT</a:t>
            </a:r>
            <a:endParaRPr lang="nl-NL" dirty="0"/>
          </a:p>
        </p:txBody>
      </p:sp>
      <p:sp>
        <p:nvSpPr>
          <p:cNvPr id="23" name="Tekstvak 22"/>
          <p:cNvSpPr txBox="1"/>
          <p:nvPr/>
        </p:nvSpPr>
        <p:spPr>
          <a:xfrm>
            <a:off x="4385733" y="6334667"/>
            <a:ext cx="1305578" cy="369332"/>
          </a:xfrm>
          <a:prstGeom prst="rect">
            <a:avLst/>
          </a:prstGeom>
          <a:noFill/>
        </p:spPr>
        <p:txBody>
          <a:bodyPr wrap="none" rtlCol="0">
            <a:spAutoFit/>
          </a:bodyPr>
          <a:lstStyle/>
          <a:p>
            <a:r>
              <a:rPr lang="nl-NL" dirty="0" smtClean="0"/>
              <a:t>DOEDELZAK</a:t>
            </a:r>
            <a:endParaRPr lang="nl-NL" dirty="0"/>
          </a:p>
        </p:txBody>
      </p:sp>
      <p:pic>
        <p:nvPicPr>
          <p:cNvPr id="24" name="Afbeelding 23"/>
          <p:cNvPicPr>
            <a:picLocks noChangeAspect="1"/>
          </p:cNvPicPr>
          <p:nvPr/>
        </p:nvPicPr>
        <p:blipFill>
          <a:blip r:embed="rId14"/>
          <a:stretch>
            <a:fillRect/>
          </a:stretch>
        </p:blipFill>
        <p:spPr>
          <a:xfrm>
            <a:off x="7175498" y="4638132"/>
            <a:ext cx="1968502" cy="2065867"/>
          </a:xfrm>
          <a:prstGeom prst="rect">
            <a:avLst/>
          </a:prstGeom>
        </p:spPr>
      </p:pic>
      <p:sp>
        <p:nvSpPr>
          <p:cNvPr id="25" name="Tekstvak 24"/>
          <p:cNvSpPr txBox="1"/>
          <p:nvPr/>
        </p:nvSpPr>
        <p:spPr>
          <a:xfrm>
            <a:off x="7412569" y="6078551"/>
            <a:ext cx="787395" cy="369332"/>
          </a:xfrm>
          <a:prstGeom prst="rect">
            <a:avLst/>
          </a:prstGeom>
          <a:noFill/>
        </p:spPr>
        <p:txBody>
          <a:bodyPr wrap="none" rtlCol="0">
            <a:spAutoFit/>
          </a:bodyPr>
          <a:lstStyle/>
          <a:p>
            <a:r>
              <a:rPr lang="nl-NL" dirty="0" smtClean="0"/>
              <a:t>VEDEL</a:t>
            </a:r>
            <a:endParaRPr lang="nl-NL" dirty="0"/>
          </a:p>
        </p:txBody>
      </p:sp>
    </p:spTree>
    <p:extLst>
      <p:ext uri="{BB962C8B-B14F-4D97-AF65-F5344CB8AC3E}">
        <p14:creationId xmlns:p14="http://schemas.microsoft.com/office/powerpoint/2010/main" val="17389737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Welke instrumenten?</a:t>
            </a:r>
            <a:endParaRPr lang="nl-NL"/>
          </a:p>
        </p:txBody>
      </p:sp>
      <p:sp>
        <p:nvSpPr>
          <p:cNvPr id="3" name="Tijdelijke aanduiding voor inhoud 2"/>
          <p:cNvSpPr>
            <a:spLocks noGrp="1"/>
          </p:cNvSpPr>
          <p:nvPr>
            <p:ph idx="1"/>
          </p:nvPr>
        </p:nvSpPr>
        <p:spPr/>
        <p:txBody>
          <a:bodyPr/>
          <a:lstStyle/>
          <a:p>
            <a:r>
              <a:rPr lang="nl-NL" dirty="0">
                <a:hlinkClick r:id="rId2"/>
              </a:rPr>
              <a:t>https://www.youtube.com/watch?v=Tme4c-</a:t>
            </a:r>
            <a:r>
              <a:rPr lang="nl-NL" dirty="0" smtClean="0">
                <a:hlinkClick r:id="rId2"/>
              </a:rPr>
              <a:t>p6IM0</a:t>
            </a:r>
            <a:endParaRPr lang="nl-NL" dirty="0" smtClean="0"/>
          </a:p>
          <a:p>
            <a:endParaRPr lang="nl-NL" dirty="0"/>
          </a:p>
          <a:p>
            <a:endParaRPr lang="nl-NL" dirty="0"/>
          </a:p>
        </p:txBody>
      </p:sp>
    </p:spTree>
    <p:extLst>
      <p:ext uri="{BB962C8B-B14F-4D97-AF65-F5344CB8AC3E}">
        <p14:creationId xmlns:p14="http://schemas.microsoft.com/office/powerpoint/2010/main" val="29680015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a:cs typeface="Arial"/>
              </a:rPr>
              <a:t>Wat voor een soort muziek</a:t>
            </a:r>
            <a:r>
              <a:rPr lang="nl-NL" dirty="0" smtClean="0"/>
              <a:t>?</a:t>
            </a:r>
            <a:endParaRPr lang="nl-NL" dirty="0"/>
          </a:p>
        </p:txBody>
      </p:sp>
      <p:sp>
        <p:nvSpPr>
          <p:cNvPr id="3" name="Tijdelijke aanduiding voor inhoud 2"/>
          <p:cNvSpPr>
            <a:spLocks noGrp="1"/>
          </p:cNvSpPr>
          <p:nvPr>
            <p:ph idx="1"/>
          </p:nvPr>
        </p:nvSpPr>
        <p:spPr/>
        <p:txBody>
          <a:bodyPr>
            <a:normAutofit/>
          </a:bodyPr>
          <a:lstStyle/>
          <a:p>
            <a:endParaRPr lang="nl-NL" sz="4400" dirty="0" smtClean="0"/>
          </a:p>
          <a:p>
            <a:r>
              <a:rPr lang="nl-NL" sz="4400" dirty="0" smtClean="0">
                <a:latin typeface="Arial"/>
                <a:cs typeface="Arial"/>
              </a:rPr>
              <a:t>Volksliederen</a:t>
            </a:r>
          </a:p>
          <a:p>
            <a:r>
              <a:rPr lang="nl-NL" sz="4400" dirty="0" smtClean="0">
                <a:latin typeface="Arial"/>
                <a:cs typeface="Arial"/>
              </a:rPr>
              <a:t>Kunstliederen</a:t>
            </a:r>
          </a:p>
          <a:p>
            <a:r>
              <a:rPr lang="nl-NL" sz="4400" dirty="0" smtClean="0">
                <a:latin typeface="Arial"/>
                <a:cs typeface="Arial"/>
              </a:rPr>
              <a:t>Instrumentale muziek</a:t>
            </a:r>
            <a:endParaRPr lang="nl-NL" sz="4400" dirty="0">
              <a:latin typeface="Arial"/>
              <a:cs typeface="Arial"/>
            </a:endParaRPr>
          </a:p>
        </p:txBody>
      </p:sp>
      <p:pic>
        <p:nvPicPr>
          <p:cNvPr id="4" name="Afbeelding 3"/>
          <p:cNvPicPr>
            <a:picLocks noChangeAspect="1"/>
          </p:cNvPicPr>
          <p:nvPr/>
        </p:nvPicPr>
        <p:blipFill>
          <a:blip r:embed="rId2"/>
          <a:stretch>
            <a:fillRect/>
          </a:stretch>
        </p:blipFill>
        <p:spPr>
          <a:xfrm>
            <a:off x="5943600" y="1840972"/>
            <a:ext cx="2997200" cy="2171700"/>
          </a:xfrm>
          <a:prstGeom prst="rect">
            <a:avLst/>
          </a:prstGeom>
        </p:spPr>
      </p:pic>
    </p:spTree>
    <p:extLst>
      <p:ext uri="{BB962C8B-B14F-4D97-AF65-F5344CB8AC3E}">
        <p14:creationId xmlns:p14="http://schemas.microsoft.com/office/powerpoint/2010/main" val="19286021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eaLnBrk="1" hangingPunct="1">
              <a:defRPr/>
            </a:pPr>
            <a:r>
              <a:rPr lang="nl-NL" b="1" dirty="0" smtClean="0">
                <a:latin typeface="Arial"/>
                <a:ea typeface="ＭＳ Ｐゴシック" charset="0"/>
                <a:cs typeface="Arial"/>
              </a:rPr>
              <a:t>Volksliederen</a:t>
            </a:r>
            <a:endParaRPr lang="nl-NL" b="1" dirty="0">
              <a:latin typeface="Arial"/>
              <a:ea typeface="ＭＳ Ｐゴシック" charset="0"/>
              <a:cs typeface="Arial"/>
            </a:endParaRPr>
          </a:p>
        </p:txBody>
      </p:sp>
      <p:sp>
        <p:nvSpPr>
          <p:cNvPr id="61443" name="Rectangle 3"/>
          <p:cNvSpPr>
            <a:spLocks noGrp="1" noChangeArrowheads="1"/>
          </p:cNvSpPr>
          <p:nvPr>
            <p:ph type="body" sz="half" idx="1"/>
          </p:nvPr>
        </p:nvSpPr>
        <p:spPr>
          <a:xfrm>
            <a:off x="457200" y="1600200"/>
            <a:ext cx="5410200" cy="4495800"/>
          </a:xfrm>
        </p:spPr>
        <p:txBody>
          <a:bodyPr/>
          <a:lstStyle/>
          <a:p>
            <a:pPr eaLnBrk="1" hangingPunct="1">
              <a:defRPr/>
            </a:pPr>
            <a:r>
              <a:rPr lang="nl-NL" sz="2800" u="sng" dirty="0">
                <a:latin typeface="Arial"/>
                <a:ea typeface="ＭＳ Ｐゴシック" charset="0"/>
                <a:cs typeface="Arial"/>
              </a:rPr>
              <a:t>Volksliederen</a:t>
            </a:r>
            <a:r>
              <a:rPr lang="nl-NL" sz="2800" dirty="0">
                <a:latin typeface="Arial"/>
                <a:ea typeface="ＭＳ Ｐゴシック" charset="0"/>
                <a:cs typeface="Arial"/>
              </a:rPr>
              <a:t>: S</a:t>
            </a:r>
            <a:r>
              <a:rPr lang="nl-NL" sz="2800" dirty="0" smtClean="0">
                <a:latin typeface="Arial"/>
                <a:ea typeface="ＭＳ Ｐゴシック" charset="0"/>
                <a:cs typeface="Arial"/>
              </a:rPr>
              <a:t>traatmuzikanten/speellieden/vaganten</a:t>
            </a:r>
          </a:p>
          <a:p>
            <a:pPr eaLnBrk="1" hangingPunct="1">
              <a:defRPr/>
            </a:pPr>
            <a:endParaRPr lang="nl-NL" sz="2800" dirty="0">
              <a:latin typeface="Arial"/>
              <a:ea typeface="ＭＳ Ｐゴシック" charset="0"/>
              <a:cs typeface="Arial"/>
            </a:endParaRPr>
          </a:p>
          <a:p>
            <a:pPr eaLnBrk="1" hangingPunct="1">
              <a:buFont typeface="Wingdings" charset="0"/>
              <a:buNone/>
              <a:defRPr/>
            </a:pPr>
            <a:r>
              <a:rPr lang="nl-NL" sz="2800" dirty="0">
                <a:latin typeface="Arial"/>
                <a:ea typeface="ＭＳ Ｐゴシック" charset="0"/>
                <a:cs typeface="Arial"/>
              </a:rPr>
              <a:t>	</a:t>
            </a:r>
            <a:r>
              <a:rPr lang="nl-NL" sz="2000" i="1" dirty="0">
                <a:latin typeface="Arial"/>
                <a:ea typeface="ＭＳ Ｐゴシック" charset="0"/>
                <a:cs typeface="Arial"/>
              </a:rPr>
              <a:t>- door </a:t>
            </a:r>
            <a:r>
              <a:rPr lang="ja-JP" altLang="nl-NL" sz="2000" i="1" dirty="0">
                <a:latin typeface="Arial"/>
                <a:ea typeface="ＭＳ Ｐゴシック" charset="0"/>
                <a:cs typeface="Arial"/>
              </a:rPr>
              <a:t>“</a:t>
            </a:r>
            <a:r>
              <a:rPr lang="nl-NL" sz="2000" i="1" dirty="0">
                <a:latin typeface="Arial"/>
                <a:ea typeface="ＭＳ Ｐゴシック" charset="0"/>
                <a:cs typeface="Arial"/>
              </a:rPr>
              <a:t>iedereen</a:t>
            </a:r>
            <a:r>
              <a:rPr lang="ja-JP" altLang="nl-NL" sz="2000" i="1" dirty="0">
                <a:latin typeface="Arial"/>
                <a:ea typeface="ＭＳ Ｐゴシック" charset="0"/>
                <a:cs typeface="Arial"/>
              </a:rPr>
              <a:t>”</a:t>
            </a:r>
            <a:r>
              <a:rPr lang="nl-NL" sz="2000" i="1" dirty="0">
                <a:latin typeface="Arial"/>
                <a:ea typeface="ＭＳ Ｐゴシック" charset="0"/>
                <a:cs typeface="Arial"/>
              </a:rPr>
              <a:t> te zingen</a:t>
            </a:r>
          </a:p>
          <a:p>
            <a:pPr eaLnBrk="1" hangingPunct="1">
              <a:buFont typeface="Wingdings" charset="0"/>
              <a:buNone/>
              <a:defRPr/>
            </a:pPr>
            <a:r>
              <a:rPr lang="nl-NL" sz="2000" i="1" dirty="0">
                <a:latin typeface="Arial"/>
                <a:ea typeface="ＭＳ Ｐゴシック" charset="0"/>
                <a:cs typeface="Arial"/>
              </a:rPr>
              <a:t>	- makers anoniem, mondeling </a:t>
            </a:r>
          </a:p>
          <a:p>
            <a:pPr eaLnBrk="1" hangingPunct="1">
              <a:buFont typeface="Wingdings" charset="0"/>
              <a:buNone/>
              <a:defRPr/>
            </a:pPr>
            <a:r>
              <a:rPr lang="nl-NL" sz="2000" i="1" dirty="0">
                <a:latin typeface="Arial"/>
                <a:ea typeface="ＭＳ Ｐゴシック" charset="0"/>
                <a:cs typeface="Arial"/>
              </a:rPr>
              <a:t>	overgeleverd</a:t>
            </a:r>
          </a:p>
          <a:p>
            <a:pPr eaLnBrk="1" hangingPunct="1">
              <a:buFont typeface="Wingdings" charset="0"/>
              <a:buNone/>
              <a:defRPr/>
            </a:pPr>
            <a:r>
              <a:rPr lang="nl-NL" sz="2000" i="1" dirty="0">
                <a:latin typeface="Arial"/>
                <a:ea typeface="ＭＳ Ｐゴシック" charset="0"/>
                <a:cs typeface="Arial"/>
              </a:rPr>
              <a:t>	- liefde, drinkliederen, strijdliederen, </a:t>
            </a:r>
          </a:p>
          <a:p>
            <a:pPr eaLnBrk="1" hangingPunct="1">
              <a:buFont typeface="Wingdings" charset="0"/>
              <a:buNone/>
              <a:defRPr/>
            </a:pPr>
            <a:r>
              <a:rPr lang="nl-NL" sz="2000" i="1" dirty="0">
                <a:latin typeface="Arial"/>
                <a:ea typeface="ＭＳ Ｐゴシック" charset="0"/>
                <a:cs typeface="Arial"/>
              </a:rPr>
              <a:t>	</a:t>
            </a:r>
            <a:r>
              <a:rPr lang="nl-NL" sz="2000" i="1" dirty="0" smtClean="0">
                <a:latin typeface="Arial"/>
                <a:ea typeface="ＭＳ Ｐゴシック" charset="0"/>
                <a:cs typeface="Arial"/>
              </a:rPr>
              <a:t>ballades</a:t>
            </a:r>
          </a:p>
          <a:p>
            <a:pPr eaLnBrk="1" hangingPunct="1">
              <a:buFont typeface="Wingdings" charset="0"/>
              <a:buNone/>
              <a:defRPr/>
            </a:pPr>
            <a:r>
              <a:rPr lang="nl-NL" sz="2000" i="1" dirty="0">
                <a:latin typeface="Arial"/>
                <a:ea typeface="ＭＳ Ｐゴシック" charset="0"/>
                <a:cs typeface="Arial"/>
              </a:rPr>
              <a:t>	</a:t>
            </a:r>
          </a:p>
          <a:p>
            <a:pPr eaLnBrk="1" hangingPunct="1">
              <a:buFont typeface="Wingdings" charset="0"/>
              <a:buNone/>
              <a:defRPr/>
            </a:pPr>
            <a:endParaRPr lang="nl-NL" sz="2000" i="1" u="sng" dirty="0">
              <a:latin typeface="Tahoma" charset="0"/>
              <a:ea typeface="ＭＳ Ｐゴシック" charset="0"/>
              <a:cs typeface="ＭＳ Ｐゴシック" charset="0"/>
            </a:endParaRP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6888" y="2653946"/>
            <a:ext cx="3239911" cy="3837165"/>
          </a:xfrm>
          <a:prstGeom prst="rect">
            <a:avLst/>
          </a:prstGeom>
        </p:spPr>
      </p:pic>
      <p:sp>
        <p:nvSpPr>
          <p:cNvPr id="4" name="Tijdelijke aanduiding voor inhoud 3"/>
          <p:cNvSpPr>
            <a:spLocks noGrp="1"/>
          </p:cNvSpPr>
          <p:nvPr>
            <p:ph sz="half" idx="2"/>
          </p:nvPr>
        </p:nvSpPr>
        <p:spPr/>
        <p:txBody>
          <a:bodyPr/>
          <a:lstStyle/>
          <a:p>
            <a:endParaRPr lang="nl-NL" dirty="0"/>
          </a:p>
        </p:txBody>
      </p:sp>
    </p:spTree>
    <p:extLst>
      <p:ext uri="{BB962C8B-B14F-4D97-AF65-F5344CB8AC3E}">
        <p14:creationId xmlns:p14="http://schemas.microsoft.com/office/powerpoint/2010/main" val="10085803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pPr eaLnBrk="1" hangingPunct="1">
              <a:defRPr/>
            </a:pPr>
            <a:r>
              <a:rPr lang="nl-NL">
                <a:latin typeface="Tahoma" charset="0"/>
                <a:ea typeface="ＭＳ Ｐゴシック" charset="0"/>
                <a:cs typeface="ＭＳ Ｐゴシック" charset="0"/>
              </a:rPr>
              <a:t>Vaganten: de dolende schare uit de Middeleeuwen</a:t>
            </a:r>
          </a:p>
        </p:txBody>
      </p:sp>
      <p:pic>
        <p:nvPicPr>
          <p:cNvPr id="47106" name="Picture 3" descr="a_MG">
            <a:hlinkClick r:id="rId2"/>
          </p:cNvPr>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823913" y="1600200"/>
            <a:ext cx="3300412" cy="4495800"/>
          </a:xfrm>
        </p:spPr>
      </p:pic>
      <p:sp>
        <p:nvSpPr>
          <p:cNvPr id="91140" name="Rectangle 4"/>
          <p:cNvSpPr>
            <a:spLocks noGrp="1" noChangeArrowheads="1"/>
          </p:cNvSpPr>
          <p:nvPr>
            <p:ph type="body" sz="half" idx="2"/>
          </p:nvPr>
        </p:nvSpPr>
        <p:spPr>
          <a:xfrm>
            <a:off x="4652963" y="1600200"/>
            <a:ext cx="4033837" cy="4495800"/>
          </a:xfrm>
        </p:spPr>
        <p:txBody>
          <a:bodyPr/>
          <a:lstStyle/>
          <a:p>
            <a:pPr eaLnBrk="1" hangingPunct="1">
              <a:lnSpc>
                <a:spcPct val="90000"/>
              </a:lnSpc>
              <a:defRPr/>
            </a:pPr>
            <a:r>
              <a:rPr lang="nl-NL" sz="2400" dirty="0">
                <a:latin typeface="Tahoma" charset="0"/>
                <a:ea typeface="ＭＳ Ｐゴシック" charset="0"/>
                <a:cs typeface="ＭＳ Ｐゴシック" charset="0"/>
              </a:rPr>
              <a:t>Straatartiesten uit de Middeleeuwen</a:t>
            </a:r>
          </a:p>
          <a:p>
            <a:pPr eaLnBrk="1" hangingPunct="1">
              <a:lnSpc>
                <a:spcPct val="90000"/>
              </a:lnSpc>
              <a:defRPr/>
            </a:pPr>
            <a:r>
              <a:rPr lang="nl-NL" sz="2400" dirty="0">
                <a:latin typeface="Tahoma" charset="0"/>
                <a:ea typeface="ＭＳ Ｐゴシック" charset="0"/>
                <a:cs typeface="ＭＳ Ｐゴシック" charset="0"/>
              </a:rPr>
              <a:t>Speellieden</a:t>
            </a:r>
          </a:p>
          <a:p>
            <a:pPr eaLnBrk="1" hangingPunct="1">
              <a:lnSpc>
                <a:spcPct val="90000"/>
              </a:lnSpc>
              <a:defRPr/>
            </a:pPr>
            <a:r>
              <a:rPr lang="nl-NL" sz="2400" dirty="0">
                <a:latin typeface="Tahoma" charset="0"/>
                <a:ea typeface="ＭＳ Ｐゴシック" charset="0"/>
                <a:cs typeface="ＭＳ Ｐゴシック" charset="0"/>
              </a:rPr>
              <a:t>Acrobaten</a:t>
            </a:r>
          </a:p>
          <a:p>
            <a:pPr eaLnBrk="1" hangingPunct="1">
              <a:lnSpc>
                <a:spcPct val="90000"/>
              </a:lnSpc>
              <a:defRPr/>
            </a:pPr>
            <a:r>
              <a:rPr lang="nl-NL" sz="2400" dirty="0">
                <a:latin typeface="Tahoma" charset="0"/>
                <a:ea typeface="ＭＳ Ｐゴシック" charset="0"/>
                <a:cs typeface="ＭＳ Ｐゴシック" charset="0"/>
              </a:rPr>
              <a:t>Koorddansers</a:t>
            </a:r>
          </a:p>
          <a:p>
            <a:pPr eaLnBrk="1" hangingPunct="1">
              <a:lnSpc>
                <a:spcPct val="90000"/>
              </a:lnSpc>
              <a:defRPr/>
            </a:pPr>
            <a:r>
              <a:rPr lang="nl-NL" sz="2400" dirty="0" smtClean="0">
                <a:latin typeface="Tahoma" charset="0"/>
                <a:ea typeface="ＭＳ Ｐゴシック" charset="0"/>
                <a:cs typeface="ＭＳ Ｐゴシック" charset="0"/>
              </a:rPr>
              <a:t>Wonderdokters</a:t>
            </a:r>
            <a:endParaRPr lang="nl-NL" sz="2400" dirty="0">
              <a:latin typeface="Tahoma" charset="0"/>
              <a:ea typeface="ＭＳ Ｐゴシック" charset="0"/>
              <a:cs typeface="ＭＳ Ｐゴシック" charset="0"/>
            </a:endParaRPr>
          </a:p>
          <a:p>
            <a:pPr eaLnBrk="1" hangingPunct="1">
              <a:lnSpc>
                <a:spcPct val="90000"/>
              </a:lnSpc>
              <a:defRPr/>
            </a:pPr>
            <a:r>
              <a:rPr lang="nl-NL" sz="2400" dirty="0">
                <a:latin typeface="Tahoma" charset="0"/>
                <a:ea typeface="ＭＳ Ｐゴシック" charset="0"/>
                <a:cs typeface="ＭＳ Ｐゴシック" charset="0"/>
              </a:rPr>
              <a:t>Toneelspelers</a:t>
            </a:r>
          </a:p>
          <a:p>
            <a:pPr eaLnBrk="1" hangingPunct="1">
              <a:lnSpc>
                <a:spcPct val="90000"/>
              </a:lnSpc>
              <a:defRPr/>
            </a:pPr>
            <a:r>
              <a:rPr lang="nl-NL" sz="2400" dirty="0">
                <a:latin typeface="Tahoma" charset="0"/>
                <a:ea typeface="ＭＳ Ｐゴシック" charset="0"/>
                <a:cs typeface="ＭＳ Ｐゴシック" charset="0"/>
              </a:rPr>
              <a:t>Berentemmers</a:t>
            </a:r>
          </a:p>
          <a:p>
            <a:pPr eaLnBrk="1" hangingPunct="1">
              <a:lnSpc>
                <a:spcPct val="90000"/>
              </a:lnSpc>
              <a:defRPr/>
            </a:pPr>
            <a:r>
              <a:rPr lang="nl-NL" sz="2400" dirty="0">
                <a:latin typeface="Tahoma" charset="0"/>
                <a:ea typeface="ＭＳ Ｐゴシック" charset="0"/>
                <a:cs typeface="ＭＳ Ｐゴシック" charset="0"/>
              </a:rPr>
              <a:t>Goochelaars</a:t>
            </a:r>
          </a:p>
          <a:p>
            <a:pPr eaLnBrk="1" hangingPunct="1">
              <a:lnSpc>
                <a:spcPct val="90000"/>
              </a:lnSpc>
              <a:defRPr/>
            </a:pPr>
            <a:r>
              <a:rPr lang="nl-NL" sz="2400" dirty="0" smtClean="0">
                <a:latin typeface="Tahoma" charset="0"/>
                <a:ea typeface="ＭＳ Ｐゴシック" charset="0"/>
                <a:cs typeface="ＭＳ Ｐゴシック" charset="0"/>
              </a:rPr>
              <a:t>Zakkenrollers</a:t>
            </a:r>
            <a:endParaRPr lang="nl-NL" sz="2400" dirty="0">
              <a:latin typeface="Tahoma" charset="0"/>
              <a:ea typeface="ＭＳ Ｐゴシック" charset="0"/>
              <a:cs typeface="ＭＳ Ｐゴシック" charset="0"/>
            </a:endParaRPr>
          </a:p>
          <a:p>
            <a:pPr eaLnBrk="1" hangingPunct="1">
              <a:lnSpc>
                <a:spcPct val="90000"/>
              </a:lnSpc>
              <a:buFont typeface="Wingdings" charset="0"/>
              <a:buNone/>
              <a:defRPr/>
            </a:pPr>
            <a:endParaRPr lang="nl-NL" sz="2400" dirty="0">
              <a:latin typeface="Tahoma" charset="0"/>
              <a:ea typeface="ＭＳ Ｐゴシック" charset="0"/>
              <a:cs typeface="ＭＳ Ｐゴシック" charset="0"/>
            </a:endParaRPr>
          </a:p>
          <a:p>
            <a:pPr eaLnBrk="1" hangingPunct="1">
              <a:lnSpc>
                <a:spcPct val="90000"/>
              </a:lnSpc>
              <a:defRPr/>
            </a:pPr>
            <a:endParaRPr lang="nl-NL" sz="2400"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24119165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0"/>
            <a:ext cx="8153400" cy="609600"/>
          </a:xfrm>
        </p:spPr>
        <p:txBody>
          <a:bodyPr>
            <a:normAutofit fontScale="90000"/>
          </a:bodyPr>
          <a:lstStyle/>
          <a:p>
            <a:pPr eaLnBrk="1" hangingPunct="1">
              <a:defRPr/>
            </a:pPr>
            <a:r>
              <a:rPr lang="nl-NL" sz="3600">
                <a:latin typeface="Tahoma" charset="0"/>
                <a:ea typeface="ＭＳ Ｐゴシック" charset="0"/>
                <a:cs typeface="ＭＳ Ｐゴシック" charset="0"/>
              </a:rPr>
              <a:t>Gezocht om hun kunst en hun wandaden</a:t>
            </a:r>
          </a:p>
        </p:txBody>
      </p:sp>
      <p:sp>
        <p:nvSpPr>
          <p:cNvPr id="93187" name="Rectangle 3"/>
          <p:cNvSpPr>
            <a:spLocks noGrp="1" noChangeArrowheads="1"/>
          </p:cNvSpPr>
          <p:nvPr>
            <p:ph type="body" sz="half" idx="2"/>
          </p:nvPr>
        </p:nvSpPr>
        <p:spPr>
          <a:xfrm>
            <a:off x="5105400" y="990600"/>
            <a:ext cx="3810000" cy="5638800"/>
          </a:xfrm>
        </p:spPr>
        <p:txBody>
          <a:bodyPr/>
          <a:lstStyle/>
          <a:p>
            <a:pPr eaLnBrk="1" hangingPunct="1">
              <a:defRPr/>
            </a:pPr>
            <a:r>
              <a:rPr lang="nl-NL" sz="2800">
                <a:latin typeface="Tahoma" charset="0"/>
                <a:ea typeface="ＭＳ Ｐゴシック" charset="0"/>
                <a:cs typeface="ＭＳ Ｐゴシック" charset="0"/>
              </a:rPr>
              <a:t>Lage sociale status, zonder huis of haard</a:t>
            </a:r>
          </a:p>
          <a:p>
            <a:pPr eaLnBrk="1" hangingPunct="1">
              <a:defRPr/>
            </a:pPr>
            <a:r>
              <a:rPr lang="nl-NL" sz="2800">
                <a:latin typeface="Tahoma" charset="0"/>
                <a:ea typeface="ＭＳ Ｐゴシック" charset="0"/>
                <a:cs typeface="ＭＳ Ｐゴシック" charset="0"/>
              </a:rPr>
              <a:t>Vaak vrolijke lieden</a:t>
            </a:r>
          </a:p>
          <a:p>
            <a:pPr eaLnBrk="1" hangingPunct="1">
              <a:defRPr/>
            </a:pPr>
            <a:r>
              <a:rPr lang="nl-NL" sz="2800">
                <a:latin typeface="Tahoma" charset="0"/>
                <a:ea typeface="ＭＳ Ｐゴシック" charset="0"/>
                <a:cs typeface="ＭＳ Ｐゴシック" charset="0"/>
              </a:rPr>
              <a:t>Arbeidsschuwe outcast</a:t>
            </a:r>
          </a:p>
          <a:p>
            <a:pPr eaLnBrk="1" hangingPunct="1">
              <a:defRPr/>
            </a:pPr>
            <a:r>
              <a:rPr lang="ja-JP" altLang="nl-NL" sz="2800">
                <a:latin typeface="Tahoma" charset="0"/>
                <a:ea typeface="ＭＳ Ｐゴシック" charset="0"/>
                <a:cs typeface="ＭＳ Ｐゴシック" charset="0"/>
              </a:rPr>
              <a:t>“</a:t>
            </a:r>
            <a:r>
              <a:rPr lang="nl-NL" sz="2800">
                <a:latin typeface="Tahoma" charset="0"/>
                <a:ea typeface="ＭＳ Ｐゴシック" charset="0"/>
                <a:cs typeface="ＭＳ Ｐゴシック" charset="0"/>
              </a:rPr>
              <a:t>Artiestenvolk deugt niet</a:t>
            </a:r>
            <a:r>
              <a:rPr lang="ja-JP" altLang="nl-NL" sz="2800">
                <a:latin typeface="Tahoma" charset="0"/>
                <a:ea typeface="ＭＳ Ｐゴシック" charset="0"/>
                <a:cs typeface="ＭＳ Ｐゴシック" charset="0"/>
              </a:rPr>
              <a:t>”</a:t>
            </a:r>
            <a:endParaRPr lang="nl-NL" sz="2800">
              <a:latin typeface="Tahoma" charset="0"/>
              <a:ea typeface="ＭＳ Ｐゴシック" charset="0"/>
              <a:cs typeface="ＭＳ Ｐゴシック" charset="0"/>
            </a:endParaRPr>
          </a:p>
          <a:p>
            <a:pPr eaLnBrk="1" hangingPunct="1">
              <a:defRPr/>
            </a:pPr>
            <a:r>
              <a:rPr lang="nl-NL" sz="2800">
                <a:latin typeface="Tahoma" charset="0"/>
                <a:ea typeface="ＭＳ Ｐゴシック" charset="0"/>
                <a:cs typeface="ＭＳ Ｐゴシック" charset="0"/>
              </a:rPr>
              <a:t>Graag geziene gast op kermissen, jaarmarkten  en andere feesten</a:t>
            </a:r>
          </a:p>
          <a:p>
            <a:pPr eaLnBrk="1" hangingPunct="1">
              <a:buFont typeface="Wingdings" charset="0"/>
              <a:buNone/>
              <a:defRPr/>
            </a:pPr>
            <a:endParaRPr lang="nl-NL" sz="2800">
              <a:latin typeface="Tahoma" charset="0"/>
              <a:ea typeface="ＭＳ Ｐゴシック" charset="0"/>
              <a:cs typeface="ＭＳ Ｐゴシック" charset="0"/>
            </a:endParaRPr>
          </a:p>
          <a:p>
            <a:pPr eaLnBrk="1" hangingPunct="1">
              <a:buFont typeface="Wingdings" charset="0"/>
              <a:buNone/>
              <a:defRPr/>
            </a:pPr>
            <a:endParaRPr lang="nl-NL" sz="2800">
              <a:latin typeface="Tahoma" charset="0"/>
              <a:ea typeface="ＭＳ Ｐゴシック" charset="0"/>
              <a:cs typeface="ＭＳ Ｐゴシック" charset="0"/>
            </a:endParaRPr>
          </a:p>
        </p:txBody>
      </p:sp>
      <p:pic>
        <p:nvPicPr>
          <p:cNvPr id="2" name="Tijdelijke aanduiding voor illustratie 1"/>
          <p:cNvPicPr>
            <a:picLocks noGrp="1" noChangeAspect="1"/>
          </p:cNvPicPr>
          <p:nvPr>
            <p:ph type="clipArt" sz="half" idx="1"/>
          </p:nvPr>
        </p:nvPicPr>
        <p:blipFill>
          <a:blip r:embed="rId2" cstate="email">
            <a:extLst>
              <a:ext uri="{28A0092B-C50C-407E-A947-70E740481C1C}">
                <a14:useLocalDpi xmlns:a14="http://schemas.microsoft.com/office/drawing/2010/main"/>
              </a:ext>
            </a:extLst>
          </a:blip>
          <a:srcRect t="2477" b="2477"/>
          <a:stretch>
            <a:fillRect/>
          </a:stretch>
        </p:blipFill>
        <p:spPr>
          <a:xfrm>
            <a:off x="457200" y="1109663"/>
            <a:ext cx="4033838" cy="2414588"/>
          </a:xfrm>
          <a:extLst>
            <a:ext uri="{FAA26D3D-D897-4be2-8F04-BA451C77F1D7}">
              <ma14:placeholderFlag xmlns:ma14="http://schemas.microsoft.com/office/mac/drawingml/2011/main" val="1"/>
            </a:ext>
          </a:extLst>
        </p:spPr>
      </p:pic>
      <p:sp>
        <p:nvSpPr>
          <p:cNvPr id="48132" name="Rectangle 5"/>
          <p:cNvSpPr>
            <a:spLocks noChangeArrowheads="1"/>
          </p:cNvSpPr>
          <p:nvPr/>
        </p:nvSpPr>
        <p:spPr bwMode="auto">
          <a:xfrm>
            <a:off x="-604838" y="110966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3524251"/>
            <a:ext cx="4033838" cy="3217333"/>
          </a:xfrm>
          <a:prstGeom prst="rect">
            <a:avLst/>
          </a:prstGeom>
        </p:spPr>
      </p:pic>
    </p:spTree>
    <p:extLst>
      <p:ext uri="{BB962C8B-B14F-4D97-AF65-F5344CB8AC3E}">
        <p14:creationId xmlns:p14="http://schemas.microsoft.com/office/powerpoint/2010/main" val="7430742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0"/>
            <a:ext cx="7772400" cy="838200"/>
          </a:xfrm>
        </p:spPr>
        <p:txBody>
          <a:bodyPr/>
          <a:lstStyle/>
          <a:p>
            <a:pPr eaLnBrk="1" hangingPunct="1">
              <a:defRPr/>
            </a:pPr>
            <a:r>
              <a:rPr lang="nl-NL">
                <a:latin typeface="Tahoma" charset="0"/>
                <a:ea typeface="ＭＳ Ｐゴシック" charset="0"/>
                <a:cs typeface="ＭＳ Ｐゴシック" charset="0"/>
              </a:rPr>
              <a:t>De muziek van de speellieden</a:t>
            </a:r>
          </a:p>
        </p:txBody>
      </p:sp>
      <p:sp>
        <p:nvSpPr>
          <p:cNvPr id="95235" name="Rectangle 3"/>
          <p:cNvSpPr>
            <a:spLocks noGrp="1" noChangeArrowheads="1"/>
          </p:cNvSpPr>
          <p:nvPr>
            <p:ph type="body" sz="half" idx="2"/>
          </p:nvPr>
        </p:nvSpPr>
        <p:spPr>
          <a:xfrm>
            <a:off x="762000" y="838200"/>
            <a:ext cx="7696200" cy="1143000"/>
          </a:xfrm>
        </p:spPr>
        <p:txBody>
          <a:bodyPr/>
          <a:lstStyle/>
          <a:p>
            <a:pPr eaLnBrk="1" hangingPunct="1">
              <a:defRPr/>
            </a:pPr>
            <a:r>
              <a:rPr lang="nl-NL" sz="2800" dirty="0">
                <a:latin typeface="Tahoma" charset="0"/>
                <a:ea typeface="ＭＳ Ｐゴシック" charset="0"/>
                <a:cs typeface="ＭＳ Ｐゴシック" charset="0"/>
              </a:rPr>
              <a:t>Tekst en muziek weinig opgeschreven</a:t>
            </a:r>
          </a:p>
          <a:p>
            <a:pPr eaLnBrk="1" hangingPunct="1">
              <a:defRPr/>
            </a:pPr>
            <a:r>
              <a:rPr lang="nl-NL" sz="2800" dirty="0">
                <a:latin typeface="Tahoma" charset="0"/>
                <a:ea typeface="ＭＳ Ｐゴシック" charset="0"/>
                <a:cs typeface="ＭＳ Ｐゴシック" charset="0"/>
              </a:rPr>
              <a:t>Veel </a:t>
            </a:r>
            <a:r>
              <a:rPr lang="nl-NL" sz="2800" b="1" dirty="0">
                <a:latin typeface="Tahoma" charset="0"/>
                <a:ea typeface="ＭＳ Ｐゴシック" charset="0"/>
                <a:cs typeface="ＭＳ Ｐゴシック" charset="0"/>
              </a:rPr>
              <a:t>improvisatie</a:t>
            </a:r>
          </a:p>
        </p:txBody>
      </p:sp>
      <p:sp>
        <p:nvSpPr>
          <p:cNvPr id="49155" name="Rectangle 4"/>
          <p:cNvSpPr>
            <a:spLocks noGrp="1" noChangeArrowheads="1" noTextEdit="1"/>
          </p:cNvSpPr>
          <p:nvPr>
            <p:ph type="clipArt" sz="half" idx="1"/>
          </p:nvPr>
        </p:nvSpPr>
        <p:spPr>
          <a:xfrm>
            <a:off x="685800" y="3657600"/>
            <a:ext cx="7848600" cy="2514600"/>
          </a:xfrm>
          <a:extLst>
            <a:ext uri="{FAA26D3D-D897-4be2-8F04-BA451C77F1D7}">
              <ma14:placeholderFlag xmlns:ma14="http://schemas.microsoft.com/office/mac/drawingml/2011/main" val="1"/>
            </a:ext>
          </a:extLst>
        </p:spPr>
      </p:sp>
      <p:pic>
        <p:nvPicPr>
          <p:cNvPr id="49156" name="Picture 5" descr="Tanz unter freiem Himme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133600"/>
            <a:ext cx="8610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6234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0"/>
            <a:ext cx="7772400" cy="762000"/>
          </a:xfrm>
        </p:spPr>
        <p:txBody>
          <a:bodyPr/>
          <a:lstStyle/>
          <a:p>
            <a:pPr eaLnBrk="1" hangingPunct="1">
              <a:defRPr/>
            </a:pPr>
            <a:r>
              <a:rPr lang="nl-NL">
                <a:latin typeface="Tahoma" charset="0"/>
                <a:ea typeface="ＭＳ Ｐゴシック" charset="0"/>
                <a:cs typeface="ＭＳ Ｐゴシック" charset="0"/>
              </a:rPr>
              <a:t>Doedelzak en draailier</a:t>
            </a:r>
          </a:p>
        </p:txBody>
      </p:sp>
      <p:sp>
        <p:nvSpPr>
          <p:cNvPr id="97283" name="Rectangle 3"/>
          <p:cNvSpPr>
            <a:spLocks noGrp="1" noChangeArrowheads="1"/>
          </p:cNvSpPr>
          <p:nvPr>
            <p:ph type="body" sz="half" idx="2"/>
          </p:nvPr>
        </p:nvSpPr>
        <p:spPr>
          <a:xfrm>
            <a:off x="4648200" y="838200"/>
            <a:ext cx="4267200" cy="5257800"/>
          </a:xfrm>
        </p:spPr>
        <p:txBody>
          <a:bodyPr>
            <a:normAutofit fontScale="85000" lnSpcReduction="10000"/>
          </a:bodyPr>
          <a:lstStyle/>
          <a:p>
            <a:pPr eaLnBrk="1" hangingPunct="1">
              <a:defRPr/>
            </a:pPr>
            <a:r>
              <a:rPr lang="nl-NL" sz="2800" dirty="0">
                <a:latin typeface="Tahoma" charset="0"/>
                <a:ea typeface="ＭＳ Ｐゴシック" charset="0"/>
                <a:cs typeface="ＭＳ Ｐゴシック" charset="0"/>
              </a:rPr>
              <a:t>Beide zijn instrumenten die klanken laten horen zonder onderbreking</a:t>
            </a:r>
          </a:p>
          <a:p>
            <a:pPr eaLnBrk="1" hangingPunct="1">
              <a:defRPr/>
            </a:pPr>
            <a:r>
              <a:rPr lang="nl-NL" sz="2800" dirty="0">
                <a:latin typeface="Tahoma" charset="0"/>
                <a:ea typeface="ＭＳ Ｐゴシック" charset="0"/>
                <a:cs typeface="ＭＳ Ｐゴシック" charset="0"/>
              </a:rPr>
              <a:t>Over deze tonen heen wordt de melodie gespeeld of gezongen</a:t>
            </a:r>
          </a:p>
          <a:p>
            <a:pPr eaLnBrk="1" hangingPunct="1">
              <a:defRPr/>
            </a:pPr>
            <a:r>
              <a:rPr lang="nl-NL" sz="2800" dirty="0">
                <a:latin typeface="Tahoma" charset="0"/>
                <a:ea typeface="ＭＳ Ｐゴシック" charset="0"/>
                <a:cs typeface="ＭＳ Ｐゴシック" charset="0"/>
              </a:rPr>
              <a:t>Door de opkomst van de luit zonk de draailier en doedelzak af naar de categorie: </a:t>
            </a:r>
            <a:r>
              <a:rPr lang="ja-JP" altLang="nl-NL" sz="2800" dirty="0">
                <a:latin typeface="Tahoma" charset="0"/>
                <a:ea typeface="ＭＳ Ｐゴシック" charset="0"/>
                <a:cs typeface="ＭＳ Ｐゴシック" charset="0"/>
              </a:rPr>
              <a:t>“</a:t>
            </a:r>
            <a:r>
              <a:rPr lang="nl-NL" sz="2800" dirty="0">
                <a:latin typeface="Tahoma" charset="0"/>
                <a:ea typeface="ＭＳ Ｐゴシック" charset="0"/>
                <a:cs typeface="ＭＳ Ｐゴシック" charset="0"/>
              </a:rPr>
              <a:t>geminachte instrumenten</a:t>
            </a:r>
            <a:r>
              <a:rPr lang="ja-JP" altLang="nl-NL" sz="2800" dirty="0" smtClean="0">
                <a:latin typeface="Tahoma" charset="0"/>
                <a:ea typeface="ＭＳ Ｐゴシック" charset="0"/>
                <a:cs typeface="ＭＳ Ｐゴシック" charset="0"/>
              </a:rPr>
              <a:t>”</a:t>
            </a:r>
            <a:endParaRPr lang="nl-NL" altLang="ja-JP" sz="2800" dirty="0" smtClean="0">
              <a:latin typeface="Tahoma" charset="0"/>
              <a:ea typeface="ＭＳ Ｐゴシック" charset="0"/>
              <a:cs typeface="ＭＳ Ｐゴシック" charset="0"/>
            </a:endParaRPr>
          </a:p>
          <a:p>
            <a:pPr>
              <a:defRPr/>
            </a:pPr>
            <a:r>
              <a:rPr lang="nl-NL" sz="2800" dirty="0">
                <a:latin typeface="Tahoma" charset="0"/>
                <a:ea typeface="ＭＳ Ｐゴシック" charset="0"/>
                <a:cs typeface="ＭＳ Ｐゴシック" charset="0"/>
                <a:hlinkClick r:id="rId2"/>
              </a:rPr>
              <a:t>https://www.youtube.com/watch?v=kK4-IELE8ig</a:t>
            </a:r>
            <a:endParaRPr lang="nl-NL" sz="2800" dirty="0">
              <a:latin typeface="Tahoma" charset="0"/>
              <a:ea typeface="ＭＳ Ｐゴシック" charset="0"/>
              <a:cs typeface="ＭＳ Ｐゴシック" charset="0"/>
            </a:endParaRPr>
          </a:p>
          <a:p>
            <a:pPr>
              <a:defRPr/>
            </a:pPr>
            <a:r>
              <a:rPr lang="nl-NL" sz="2200" dirty="0">
                <a:latin typeface="Tahoma" charset="0"/>
                <a:ea typeface="ＭＳ Ｐゴシック" charset="0"/>
                <a:cs typeface="ＭＳ Ｐゴシック" charset="0"/>
                <a:hlinkClick r:id="rId3"/>
              </a:rPr>
              <a:t>https://www.youtube.com/watch?v=-ekqud-5vgU</a:t>
            </a:r>
            <a:endParaRPr lang="nl-NL" sz="2200" dirty="0">
              <a:latin typeface="Tahoma" charset="0"/>
              <a:ea typeface="ＭＳ Ｐゴシック" charset="0"/>
              <a:cs typeface="ＭＳ Ｐゴシック" charset="0"/>
            </a:endParaRPr>
          </a:p>
          <a:p>
            <a:pPr eaLnBrk="1" hangingPunct="1">
              <a:defRPr/>
            </a:pPr>
            <a:endParaRPr lang="nl-NL" sz="2800" dirty="0">
              <a:latin typeface="Tahoma" charset="0"/>
              <a:ea typeface="ＭＳ Ｐゴシック" charset="0"/>
              <a:cs typeface="ＭＳ Ｐゴシック" charset="0"/>
            </a:endParaRPr>
          </a:p>
          <a:p>
            <a:pPr eaLnBrk="1" hangingPunct="1">
              <a:defRPr/>
            </a:pPr>
            <a:endParaRPr lang="nl-NL" sz="2800" dirty="0">
              <a:latin typeface="Tahoma" charset="0"/>
              <a:ea typeface="ＭＳ Ｐゴシック" charset="0"/>
              <a:cs typeface="ＭＳ Ｐゴシック" charset="0"/>
            </a:endParaRPr>
          </a:p>
        </p:txBody>
      </p:sp>
      <p:grpSp>
        <p:nvGrpSpPr>
          <p:cNvPr id="50179" name="Group 4"/>
          <p:cNvGrpSpPr>
            <a:grpSpLocks/>
          </p:cNvGrpSpPr>
          <p:nvPr/>
        </p:nvGrpSpPr>
        <p:grpSpPr bwMode="auto">
          <a:xfrm>
            <a:off x="1417638" y="2549525"/>
            <a:ext cx="6308725" cy="1738313"/>
            <a:chOff x="0" y="0"/>
            <a:chExt cx="3974" cy="1095"/>
          </a:xfrm>
        </p:grpSpPr>
        <p:sp>
          <p:nvSpPr>
            <p:cNvPr id="50188" name="Rectangle 5"/>
            <p:cNvSpPr>
              <a:spLocks noChangeArrowheads="1"/>
            </p:cNvSpPr>
            <p:nvPr/>
          </p:nvSpPr>
          <p:spPr bwMode="auto">
            <a:xfrm>
              <a:off x="0" y="0"/>
              <a:ext cx="3974"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9" name="Rectangle 6"/>
            <p:cNvSpPr>
              <a:spLocks noChangeArrowheads="1"/>
            </p:cNvSpPr>
            <p:nvPr/>
          </p:nvSpPr>
          <p:spPr bwMode="auto">
            <a:xfrm>
              <a:off x="0" y="0"/>
              <a:ext cx="3974" cy="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z="900">
                  <a:solidFill>
                    <a:srgbClr val="333366"/>
                  </a:solidFill>
                  <a:latin typeface="Verdana" charset="0"/>
                </a:rPr>
                <a:t>  </a:t>
              </a:r>
              <a:r>
                <a:rPr lang="nl-NL" sz="10800">
                  <a:solidFill>
                    <a:srgbClr val="333366"/>
                  </a:solidFill>
                  <a:latin typeface="Verdana" charset="0"/>
                </a:rPr>
                <a:t> </a:t>
              </a:r>
              <a:r>
                <a:rPr lang="nl-NL" sz="900">
                  <a:solidFill>
                    <a:srgbClr val="333366"/>
                  </a:solidFill>
                  <a:latin typeface="Verdana" charset="0"/>
                </a:rPr>
                <a:t>                                          </a:t>
              </a:r>
            </a:p>
          </p:txBody>
        </p:sp>
      </p:grpSp>
      <p:pic>
        <p:nvPicPr>
          <p:cNvPr id="50180" name="Picture 7" descr="siora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3581400"/>
            <a:ext cx="3124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1" name="Group 8"/>
          <p:cNvGrpSpPr>
            <a:grpSpLocks/>
          </p:cNvGrpSpPr>
          <p:nvPr/>
        </p:nvGrpSpPr>
        <p:grpSpPr bwMode="auto">
          <a:xfrm>
            <a:off x="304800" y="3962400"/>
            <a:ext cx="7421563" cy="2438400"/>
            <a:chOff x="0" y="0"/>
            <a:chExt cx="3974" cy="1095"/>
          </a:xfrm>
        </p:grpSpPr>
        <p:sp>
          <p:nvSpPr>
            <p:cNvPr id="50186" name="Rectangle 9"/>
            <p:cNvSpPr>
              <a:spLocks noChangeArrowheads="1"/>
            </p:cNvSpPr>
            <p:nvPr/>
          </p:nvSpPr>
          <p:spPr bwMode="auto">
            <a:xfrm>
              <a:off x="0" y="0"/>
              <a:ext cx="3974"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7" name="Rectangle 10"/>
            <p:cNvSpPr>
              <a:spLocks noChangeArrowheads="1"/>
            </p:cNvSpPr>
            <p:nvPr/>
          </p:nvSpPr>
          <p:spPr bwMode="auto">
            <a:xfrm>
              <a:off x="0" y="0"/>
              <a:ext cx="3974" cy="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z="900">
                  <a:solidFill>
                    <a:srgbClr val="333366"/>
                  </a:solidFill>
                  <a:latin typeface="Verdana" charset="0"/>
                </a:rPr>
                <a:t>  </a:t>
              </a:r>
              <a:r>
                <a:rPr lang="nl-NL" sz="10800">
                  <a:solidFill>
                    <a:srgbClr val="333366"/>
                  </a:solidFill>
                  <a:latin typeface="Verdana" charset="0"/>
                </a:rPr>
                <a:t> </a:t>
              </a:r>
              <a:r>
                <a:rPr lang="nl-NL" sz="900">
                  <a:solidFill>
                    <a:srgbClr val="333366"/>
                  </a:solidFill>
                  <a:latin typeface="Verdana" charset="0"/>
                </a:rPr>
                <a:t>                                          </a:t>
              </a:r>
            </a:p>
          </p:txBody>
        </p:sp>
      </p:grpSp>
      <p:pic>
        <p:nvPicPr>
          <p:cNvPr id="50182" name="Picture 11" descr="frans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3850" y="836613"/>
            <a:ext cx="381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3" name="Group 12"/>
          <p:cNvGrpSpPr>
            <a:grpSpLocks/>
          </p:cNvGrpSpPr>
          <p:nvPr/>
        </p:nvGrpSpPr>
        <p:grpSpPr bwMode="auto">
          <a:xfrm>
            <a:off x="-2362200" y="2590800"/>
            <a:ext cx="6308725" cy="1738313"/>
            <a:chOff x="0" y="0"/>
            <a:chExt cx="3974" cy="1095"/>
          </a:xfrm>
        </p:grpSpPr>
        <p:sp>
          <p:nvSpPr>
            <p:cNvPr id="50184" name="Rectangle 13"/>
            <p:cNvSpPr>
              <a:spLocks noChangeArrowheads="1"/>
            </p:cNvSpPr>
            <p:nvPr/>
          </p:nvSpPr>
          <p:spPr bwMode="auto">
            <a:xfrm>
              <a:off x="0" y="0"/>
              <a:ext cx="3974"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5" name="Rectangle 14"/>
            <p:cNvSpPr>
              <a:spLocks noChangeArrowheads="1"/>
            </p:cNvSpPr>
            <p:nvPr/>
          </p:nvSpPr>
          <p:spPr bwMode="auto">
            <a:xfrm>
              <a:off x="0" y="0"/>
              <a:ext cx="3974" cy="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z="900">
                  <a:solidFill>
                    <a:srgbClr val="333366"/>
                  </a:solidFill>
                  <a:latin typeface="Verdana" charset="0"/>
                </a:rPr>
                <a:t>  </a:t>
              </a:r>
              <a:r>
                <a:rPr lang="nl-NL" sz="10800">
                  <a:solidFill>
                    <a:srgbClr val="333366"/>
                  </a:solidFill>
                  <a:latin typeface="Verdana" charset="0"/>
                </a:rPr>
                <a:t> </a:t>
              </a:r>
              <a:r>
                <a:rPr lang="nl-NL" sz="900">
                  <a:solidFill>
                    <a:srgbClr val="333366"/>
                  </a:solidFill>
                  <a:latin typeface="Verdana" charset="0"/>
                </a:rPr>
                <a:t>                                          </a:t>
              </a:r>
            </a:p>
          </p:txBody>
        </p:sp>
      </p:grpSp>
    </p:spTree>
    <p:extLst>
      <p:ext uri="{BB962C8B-B14F-4D97-AF65-F5344CB8AC3E}">
        <p14:creationId xmlns:p14="http://schemas.microsoft.com/office/powerpoint/2010/main" val="27703804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0"/>
            <a:ext cx="7772400" cy="1066800"/>
          </a:xfrm>
        </p:spPr>
        <p:txBody>
          <a:bodyPr/>
          <a:lstStyle/>
          <a:p>
            <a:pPr eaLnBrk="1" hangingPunct="1">
              <a:defRPr/>
            </a:pPr>
            <a:r>
              <a:rPr lang="nl-NL">
                <a:latin typeface="Tahoma" charset="0"/>
                <a:ea typeface="ＭＳ Ｐゴシック" charset="0"/>
                <a:cs typeface="ＭＳ Ｐゴシック" charset="0"/>
              </a:rPr>
              <a:t>Echte afwijzing?</a:t>
            </a:r>
          </a:p>
        </p:txBody>
      </p:sp>
      <p:sp>
        <p:nvSpPr>
          <p:cNvPr id="99331" name="Rectangle 3"/>
          <p:cNvSpPr>
            <a:spLocks noGrp="1" noChangeArrowheads="1"/>
          </p:cNvSpPr>
          <p:nvPr>
            <p:ph type="body" sz="half" idx="2"/>
          </p:nvPr>
        </p:nvSpPr>
        <p:spPr>
          <a:xfrm>
            <a:off x="4724400" y="1219200"/>
            <a:ext cx="4191000" cy="4876800"/>
          </a:xfrm>
        </p:spPr>
        <p:txBody>
          <a:bodyPr/>
          <a:lstStyle/>
          <a:p>
            <a:pPr eaLnBrk="1" hangingPunct="1">
              <a:lnSpc>
                <a:spcPct val="90000"/>
              </a:lnSpc>
              <a:defRPr/>
            </a:pPr>
            <a:r>
              <a:rPr lang="nl-NL" sz="2800">
                <a:latin typeface="Tahoma" charset="0"/>
                <a:ea typeface="ＭＳ Ｐゴシック" charset="0"/>
                <a:cs typeface="ＭＳ Ｐゴシック" charset="0"/>
              </a:rPr>
              <a:t>Geestelijken lieten zich graag vermaken door kunstenmakers en speellieden, ondanks herhaalde en veelvuldige verboden en veroordelingen.</a:t>
            </a:r>
          </a:p>
          <a:p>
            <a:pPr eaLnBrk="1" hangingPunct="1">
              <a:lnSpc>
                <a:spcPct val="90000"/>
              </a:lnSpc>
              <a:defRPr/>
            </a:pPr>
            <a:r>
              <a:rPr lang="nl-NL" sz="2800">
                <a:latin typeface="Tahoma" charset="0"/>
                <a:ea typeface="ＭＳ Ｐゴシック" charset="0"/>
                <a:cs typeface="ＭＳ Ｐゴシック" charset="0"/>
              </a:rPr>
              <a:t>Duivel wordt vaak afgebeeld met instrumenten van speellieden; hier bij de  draailier</a:t>
            </a:r>
          </a:p>
          <a:p>
            <a:pPr eaLnBrk="1" hangingPunct="1">
              <a:lnSpc>
                <a:spcPct val="90000"/>
              </a:lnSpc>
              <a:defRPr/>
            </a:pPr>
            <a:endParaRPr lang="nl-NL" sz="2800">
              <a:latin typeface="Tahoma" charset="0"/>
              <a:ea typeface="ＭＳ Ｐゴシック" charset="0"/>
              <a:cs typeface="ＭＳ Ｐゴシック" charset="0"/>
            </a:endParaRPr>
          </a:p>
        </p:txBody>
      </p:sp>
      <p:pic>
        <p:nvPicPr>
          <p:cNvPr id="51203" name="Picture 4" descr="bosch">
            <a:hlinkClick r:id="rId2"/>
          </p:cNvPr>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304800" y="1143000"/>
            <a:ext cx="4267200" cy="4953000"/>
          </a:xfrm>
        </p:spPr>
      </p:pic>
    </p:spTree>
    <p:extLst>
      <p:ext uri="{BB962C8B-B14F-4D97-AF65-F5344CB8AC3E}">
        <p14:creationId xmlns:p14="http://schemas.microsoft.com/office/powerpoint/2010/main" val="29944808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b="1">
                <a:latin typeface="Tahoma" charset="0"/>
                <a:ea typeface="ＭＳ Ｐゴシック" charset="0"/>
                <a:cs typeface="ＭＳ Ｐゴシック" charset="0"/>
              </a:rPr>
              <a:t>Kunstliederen</a:t>
            </a:r>
            <a:endParaRPr lang="nl-NL" b="1">
              <a:latin typeface="Tahoma" charset="0"/>
              <a:ea typeface="ＭＳ Ｐゴシック" charset="0"/>
              <a:cs typeface="ＭＳ Ｐゴシック" charset="0"/>
            </a:endParaRPr>
          </a:p>
        </p:txBody>
      </p:sp>
      <p:sp>
        <p:nvSpPr>
          <p:cNvPr id="89091" name="Rectangle 3"/>
          <p:cNvSpPr>
            <a:spLocks noGrp="1" noChangeArrowheads="1"/>
          </p:cNvSpPr>
          <p:nvPr>
            <p:ph type="body" idx="1"/>
          </p:nvPr>
        </p:nvSpPr>
        <p:spPr/>
        <p:txBody>
          <a:bodyPr/>
          <a:lstStyle/>
          <a:p>
            <a:pPr eaLnBrk="1" hangingPunct="1">
              <a:defRPr/>
            </a:pPr>
            <a:r>
              <a:rPr lang="nl-NL" sz="2400" u="sng" dirty="0">
                <a:latin typeface="Tahoma" charset="0"/>
                <a:ea typeface="ＭＳ Ｐゴシック" charset="0"/>
                <a:cs typeface="ＭＳ Ｐゴシック" charset="0"/>
              </a:rPr>
              <a:t>Kunstliederen</a:t>
            </a:r>
            <a:r>
              <a:rPr lang="nl-NL" sz="2400" dirty="0">
                <a:latin typeface="Tahoma" charset="0"/>
                <a:ea typeface="ＭＳ Ｐゴシック" charset="0"/>
                <a:cs typeface="ＭＳ Ｐゴシック" charset="0"/>
              </a:rPr>
              <a:t>: 	</a:t>
            </a:r>
          </a:p>
          <a:p>
            <a:pPr eaLnBrk="1" hangingPunct="1">
              <a:buFont typeface="Wingdings" charset="0"/>
              <a:buNone/>
              <a:defRPr/>
            </a:pPr>
            <a:r>
              <a:rPr lang="nl-NL" sz="2400" dirty="0">
                <a:latin typeface="Tahoma" charset="0"/>
                <a:ea typeface="ＭＳ Ｐゴシック" charset="0"/>
                <a:cs typeface="ＭＳ Ｐゴシック" charset="0"/>
              </a:rPr>
              <a:t>	</a:t>
            </a:r>
          </a:p>
          <a:p>
            <a:pPr eaLnBrk="1" hangingPunct="1">
              <a:buFont typeface="Wingdings" charset="0"/>
              <a:buNone/>
              <a:defRPr/>
            </a:pPr>
            <a:r>
              <a:rPr lang="nl-NL" sz="2000" i="1" dirty="0">
                <a:latin typeface="Tahoma" charset="0"/>
                <a:ea typeface="ＭＳ Ｐゴシック" charset="0"/>
                <a:cs typeface="ＭＳ Ｐゴシック" charset="0"/>
              </a:rPr>
              <a:t>	- vaak beroepsmuzikanten (</a:t>
            </a:r>
            <a:r>
              <a:rPr lang="nl-NL" sz="2000" i="1" dirty="0" smtClean="0">
                <a:latin typeface="Tahoma" charset="0"/>
                <a:ea typeface="ＭＳ Ｐゴシック" charset="0"/>
                <a:cs typeface="ＭＳ Ｐゴシック" charset="0"/>
              </a:rPr>
              <a:t>opleiding klooster, </a:t>
            </a:r>
            <a:r>
              <a:rPr lang="nl-NL" sz="2000" i="1" dirty="0">
                <a:latin typeface="Tahoma" charset="0"/>
                <a:ea typeface="ＭＳ Ｐゴシック" charset="0"/>
                <a:cs typeface="ＭＳ Ｐゴシック" charset="0"/>
              </a:rPr>
              <a:t>van adel)</a:t>
            </a:r>
          </a:p>
          <a:p>
            <a:pPr eaLnBrk="1" hangingPunct="1">
              <a:buFont typeface="Wingdings" charset="0"/>
              <a:buNone/>
              <a:defRPr/>
            </a:pPr>
            <a:r>
              <a:rPr lang="nl-NL" sz="2000" i="1" dirty="0">
                <a:latin typeface="Tahoma" charset="0"/>
                <a:ea typeface="ＭＳ Ｐゴシック" charset="0"/>
                <a:cs typeface="ＭＳ Ｐゴシック" charset="0"/>
              </a:rPr>
              <a:t>	- teksten en melodie vaak opgeschreven</a:t>
            </a:r>
          </a:p>
          <a:p>
            <a:pPr eaLnBrk="1" hangingPunct="1">
              <a:buFont typeface="Wingdings" charset="0"/>
              <a:buNone/>
              <a:defRPr/>
            </a:pPr>
            <a:r>
              <a:rPr lang="nl-NL" sz="2000" i="1" dirty="0">
                <a:latin typeface="Tahoma" charset="0"/>
                <a:ea typeface="ＭＳ Ｐゴシック" charset="0"/>
                <a:cs typeface="ＭＳ Ｐゴシック" charset="0"/>
              </a:rPr>
              <a:t>	- hoofse liefde, </a:t>
            </a:r>
            <a:r>
              <a:rPr lang="nl-NL" sz="2000" i="1" dirty="0" smtClean="0">
                <a:latin typeface="Tahoma" charset="0"/>
                <a:ea typeface="ＭＳ Ｐゴシック" charset="0"/>
                <a:cs typeface="ＭＳ Ｐゴシック" charset="0"/>
              </a:rPr>
              <a:t>politiek</a:t>
            </a:r>
          </a:p>
          <a:p>
            <a:pPr eaLnBrk="1" hangingPunct="1">
              <a:buFont typeface="Wingdings" charset="0"/>
              <a:buNone/>
              <a:defRPr/>
            </a:pPr>
            <a:r>
              <a:rPr lang="nl-NL" sz="2000" i="1" dirty="0">
                <a:latin typeface="Tahoma" charset="0"/>
                <a:ea typeface="ＭＳ Ｐゴシック" charset="0"/>
                <a:cs typeface="ＭＳ Ｐゴシック" charset="0"/>
              </a:rPr>
              <a:t>	</a:t>
            </a:r>
            <a:r>
              <a:rPr lang="nl-NL" sz="2000" i="1" dirty="0" smtClean="0">
                <a:latin typeface="Tahoma" charset="0"/>
                <a:ea typeface="ＭＳ Ｐゴシック" charset="0"/>
                <a:cs typeface="ＭＳ Ｐゴシック" charset="0"/>
              </a:rPr>
              <a:t>- melodieën en teksten van hoog niveau</a:t>
            </a:r>
            <a:endParaRPr lang="nl-NL" sz="2000" i="1" dirty="0">
              <a:latin typeface="Tahoma" charset="0"/>
              <a:ea typeface="ＭＳ Ｐゴシック" charset="0"/>
              <a:cs typeface="ＭＳ Ｐゴシック" charset="0"/>
            </a:endParaRPr>
          </a:p>
          <a:p>
            <a:pPr eaLnBrk="1" hangingPunct="1">
              <a:defRPr/>
            </a:pPr>
            <a:endParaRPr lang="nl-NL" sz="2000" i="1" dirty="0">
              <a:latin typeface="Tahoma" charset="0"/>
              <a:ea typeface="ＭＳ Ｐゴシック" charset="0"/>
              <a:cs typeface="ＭＳ Ｐゴシック" charset="0"/>
            </a:endParaRPr>
          </a:p>
        </p:txBody>
      </p:sp>
      <p:pic>
        <p:nvPicPr>
          <p:cNvPr id="2" name="Afbeelding 1"/>
          <p:cNvPicPr>
            <a:picLocks noChangeAspect="1"/>
          </p:cNvPicPr>
          <p:nvPr/>
        </p:nvPicPr>
        <p:blipFill>
          <a:blip r:embed="rId2"/>
          <a:stretch>
            <a:fillRect/>
          </a:stretch>
        </p:blipFill>
        <p:spPr>
          <a:xfrm>
            <a:off x="5136444" y="4064000"/>
            <a:ext cx="3750734" cy="2538588"/>
          </a:xfrm>
          <a:prstGeom prst="rect">
            <a:avLst/>
          </a:prstGeom>
        </p:spPr>
      </p:pic>
    </p:spTree>
    <p:extLst>
      <p:ext uri="{BB962C8B-B14F-4D97-AF65-F5344CB8AC3E}">
        <p14:creationId xmlns:p14="http://schemas.microsoft.com/office/powerpoint/2010/main" val="31891482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Zwar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Zwart .thmx</Template>
  <TotalTime>119</TotalTime>
  <Words>692</Words>
  <Application>Microsoft Macintosh PowerPoint</Application>
  <PresentationFormat>Diavoorstelling (4:3)</PresentationFormat>
  <Paragraphs>140</Paragraphs>
  <Slides>19</Slides>
  <Notes>5</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 Zwart </vt:lpstr>
      <vt:lpstr>Muziek buiten de kerk</vt:lpstr>
      <vt:lpstr>Wat voor een soort muziek?</vt:lpstr>
      <vt:lpstr>Volksliederen</vt:lpstr>
      <vt:lpstr>Vaganten: de dolende schare uit de Middeleeuwen</vt:lpstr>
      <vt:lpstr>Gezocht om hun kunst en hun wandaden</vt:lpstr>
      <vt:lpstr>De muziek van de speellieden</vt:lpstr>
      <vt:lpstr>Doedelzak en draailier</vt:lpstr>
      <vt:lpstr>Echte afwijzing?</vt:lpstr>
      <vt:lpstr>Kunstliederen</vt:lpstr>
      <vt:lpstr>Rondtrekkende  muzikanten</vt:lpstr>
      <vt:lpstr>Positie van de troubadours</vt:lpstr>
      <vt:lpstr>Muziek van de troubadours</vt:lpstr>
      <vt:lpstr> Verschillen tussen muziek in de kerk en muziek buiten de kerk</vt:lpstr>
      <vt:lpstr>Belangrijk thema: Hoofse liefde</vt:lpstr>
      <vt:lpstr>PowerPoint-presentatie</vt:lpstr>
      <vt:lpstr>Instrumentale muziek</vt:lpstr>
      <vt:lpstr>PowerPoint-presentatie</vt:lpstr>
      <vt:lpstr>PowerPoint-presentatie</vt:lpstr>
      <vt:lpstr>Welke instrumenten?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Muziek buiten de kerk</dc:title>
  <dc:creator>ATC</dc:creator>
  <cp:lastModifiedBy>ATC</cp:lastModifiedBy>
  <cp:revision>82</cp:revision>
  <dcterms:created xsi:type="dcterms:W3CDTF">2015-09-17T11:18:25Z</dcterms:created>
  <dcterms:modified xsi:type="dcterms:W3CDTF">2016-10-07T10:58:52Z</dcterms:modified>
</cp:coreProperties>
</file>